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6"/>
  </p:notesMasterIdLst>
  <p:handoutMasterIdLst>
    <p:handoutMasterId r:id="rId27"/>
  </p:handoutMasterIdLst>
  <p:sldIdLst>
    <p:sldId id="521" r:id="rId4"/>
    <p:sldId id="522" r:id="rId5"/>
    <p:sldId id="531" r:id="rId6"/>
    <p:sldId id="629" r:id="rId7"/>
    <p:sldId id="648" r:id="rId8"/>
    <p:sldId id="649" r:id="rId9"/>
    <p:sldId id="650" r:id="rId10"/>
    <p:sldId id="653" r:id="rId11"/>
    <p:sldId id="652" r:id="rId12"/>
    <p:sldId id="651" r:id="rId13"/>
    <p:sldId id="634" r:id="rId14"/>
    <p:sldId id="635" r:id="rId15"/>
    <p:sldId id="636" r:id="rId16"/>
    <p:sldId id="637" r:id="rId17"/>
    <p:sldId id="638" r:id="rId18"/>
    <p:sldId id="639" r:id="rId19"/>
    <p:sldId id="640" r:id="rId20"/>
    <p:sldId id="641" r:id="rId21"/>
    <p:sldId id="642" r:id="rId22"/>
    <p:sldId id="644" r:id="rId23"/>
    <p:sldId id="654" r:id="rId24"/>
    <p:sldId id="617" r:id="rId25"/>
  </p:sldIdLst>
  <p:sldSz cx="9144000" cy="6858000" type="screen4x3"/>
  <p:notesSz cx="9866313" cy="6735763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usak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3F60"/>
    <a:srgbClr val="2892FF"/>
    <a:srgbClr val="A40919"/>
    <a:srgbClr val="1D917E"/>
    <a:srgbClr val="2AC2AD"/>
    <a:srgbClr val="FBC108"/>
    <a:srgbClr val="003F7E"/>
    <a:srgbClr val="006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6" autoAdjust="0"/>
  </p:normalViewPr>
  <p:slideViewPr>
    <p:cSldViewPr>
      <p:cViewPr>
        <p:scale>
          <a:sx n="75" d="100"/>
          <a:sy n="75" d="100"/>
        </p:scale>
        <p:origin x="-172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a\Desktop\LC%20Acea%20Registration%20and%20Forecast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sk-SK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Mesačný trend registrácií nových osobných automobilov v SR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sk-SK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03.2016 - 03.2017</a:t>
            </a:r>
          </a:p>
        </c:rich>
      </c:tx>
      <c:layout>
        <c:manualLayout>
          <c:xMode val="edge"/>
          <c:yMode val="edge"/>
          <c:x val="0.10721118001127457"/>
          <c:y val="1.12151258870418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869056568933914E-2"/>
          <c:y val="0.13657487091222031"/>
          <c:w val="0.82968894090941336"/>
          <c:h val="0.69930633670791154"/>
        </c:manualLayout>
      </c:layout>
      <c:barChart>
        <c:barDir val="col"/>
        <c:grouping val="clustered"/>
        <c:varyColors val="0"/>
        <c:ser>
          <c:idx val="1"/>
          <c:order val="0"/>
          <c:tx>
            <c:v>2015</c:v>
          </c:tx>
          <c:spPr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 w="12700">
                <a:solidFill>
                  <a:schemeClr val="accent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 w="12700">
                <a:solidFill>
                  <a:schemeClr val="accent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 w="12700">
                <a:solidFill>
                  <a:schemeClr val="accent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cat>
            <c:strRef>
              <c:f>'[Graf novych registracii 03.2017.xls]PC_03_2017'!$B$2:$N$2</c:f>
              <c:strCache>
                <c:ptCount val="13"/>
                <c:pt idx="0">
                  <c:v>Mar '15/'16</c:v>
                </c:pt>
                <c:pt idx="1">
                  <c:v>Apr '15/'16</c:v>
                </c:pt>
                <c:pt idx="2">
                  <c:v>May '15/'16</c:v>
                </c:pt>
                <c:pt idx="3">
                  <c:v>Jun '15/'16</c:v>
                </c:pt>
                <c:pt idx="4">
                  <c:v>Jul '15/'16</c:v>
                </c:pt>
                <c:pt idx="5">
                  <c:v>Aug '15/'16</c:v>
                </c:pt>
                <c:pt idx="6">
                  <c:v>Sep '15/'16</c:v>
                </c:pt>
                <c:pt idx="7">
                  <c:v>Oct '15/'16</c:v>
                </c:pt>
                <c:pt idx="8">
                  <c:v>Nov '15/'16</c:v>
                </c:pt>
                <c:pt idx="9">
                  <c:v>Dec '15/'16</c:v>
                </c:pt>
                <c:pt idx="10">
                  <c:v>Jan '16/'17</c:v>
                </c:pt>
                <c:pt idx="11">
                  <c:v>Feb '16/'17</c:v>
                </c:pt>
                <c:pt idx="12">
                  <c:v>Mar '16/'17</c:v>
                </c:pt>
              </c:strCache>
            </c:strRef>
          </c:cat>
          <c:val>
            <c:numRef>
              <c:f>'[Graf novych registracii 03.2017.xls]PC_03_2017'!$B$4:$N$4</c:f>
              <c:numCache>
                <c:formatCode>#,##0_ ;\-#,##0\ </c:formatCode>
                <c:ptCount val="13"/>
                <c:pt idx="0">
                  <c:v>6718</c:v>
                </c:pt>
                <c:pt idx="1">
                  <c:v>6532</c:v>
                </c:pt>
                <c:pt idx="2">
                  <c:v>6596</c:v>
                </c:pt>
                <c:pt idx="3">
                  <c:v>7454</c:v>
                </c:pt>
                <c:pt idx="4">
                  <c:v>7080</c:v>
                </c:pt>
                <c:pt idx="5">
                  <c:v>6784</c:v>
                </c:pt>
                <c:pt idx="6">
                  <c:v>5966</c:v>
                </c:pt>
                <c:pt idx="7">
                  <c:v>6691</c:v>
                </c:pt>
                <c:pt idx="8">
                  <c:v>6952</c:v>
                </c:pt>
                <c:pt idx="9">
                  <c:v>7314</c:v>
                </c:pt>
                <c:pt idx="10">
                  <c:v>5473</c:v>
                </c:pt>
                <c:pt idx="11">
                  <c:v>6727</c:v>
                </c:pt>
                <c:pt idx="12">
                  <c:v>7823</c:v>
                </c:pt>
              </c:numCache>
            </c:numRef>
          </c:val>
        </c:ser>
        <c:ser>
          <c:idx val="0"/>
          <c:order val="1"/>
          <c:tx>
            <c:v>2016</c:v>
          </c:tx>
          <c:spPr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rgbClr val="0070C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 w="12700"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 w="12700"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12700"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12700"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12700"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 w="12700"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 w="12700"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 w="12700"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 w="12700"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 w="12700"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'[Graf novych registracii 03.2017.xls]PC_03_2017'!$B$2:$N$2</c:f>
              <c:strCache>
                <c:ptCount val="13"/>
                <c:pt idx="0">
                  <c:v>Mar '15/'16</c:v>
                </c:pt>
                <c:pt idx="1">
                  <c:v>Apr '15/'16</c:v>
                </c:pt>
                <c:pt idx="2">
                  <c:v>May '15/'16</c:v>
                </c:pt>
                <c:pt idx="3">
                  <c:v>Jun '15/'16</c:v>
                </c:pt>
                <c:pt idx="4">
                  <c:v>Jul '15/'16</c:v>
                </c:pt>
                <c:pt idx="5">
                  <c:v>Aug '15/'16</c:v>
                </c:pt>
                <c:pt idx="6">
                  <c:v>Sep '15/'16</c:v>
                </c:pt>
                <c:pt idx="7">
                  <c:v>Oct '15/'16</c:v>
                </c:pt>
                <c:pt idx="8">
                  <c:v>Nov '15/'16</c:v>
                </c:pt>
                <c:pt idx="9">
                  <c:v>Dec '15/'16</c:v>
                </c:pt>
                <c:pt idx="10">
                  <c:v>Jan '16/'17</c:v>
                </c:pt>
                <c:pt idx="11">
                  <c:v>Feb '16/'17</c:v>
                </c:pt>
                <c:pt idx="12">
                  <c:v>Mar '16/'17</c:v>
                </c:pt>
              </c:strCache>
            </c:strRef>
          </c:cat>
          <c:val>
            <c:numRef>
              <c:f>'[Graf novych registracii 03.2017.xls]PC_03_2017'!$B$3:$N$3</c:f>
              <c:numCache>
                <c:formatCode>#,##0_ ;\-#,##0\ </c:formatCode>
                <c:ptCount val="13"/>
                <c:pt idx="0">
                  <c:v>7823</c:v>
                </c:pt>
                <c:pt idx="1">
                  <c:v>7279</c:v>
                </c:pt>
                <c:pt idx="2">
                  <c:v>8299</c:v>
                </c:pt>
                <c:pt idx="3">
                  <c:v>8354</c:v>
                </c:pt>
                <c:pt idx="4">
                  <c:v>6826</c:v>
                </c:pt>
                <c:pt idx="5">
                  <c:v>6906</c:v>
                </c:pt>
                <c:pt idx="6">
                  <c:v>7126</c:v>
                </c:pt>
                <c:pt idx="7">
                  <c:v>7511</c:v>
                </c:pt>
                <c:pt idx="8">
                  <c:v>7830</c:v>
                </c:pt>
                <c:pt idx="9">
                  <c:v>8010</c:v>
                </c:pt>
                <c:pt idx="10">
                  <c:v>5410</c:v>
                </c:pt>
                <c:pt idx="11">
                  <c:v>8366</c:v>
                </c:pt>
                <c:pt idx="12">
                  <c:v>9038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658816"/>
        <c:axId val="192660608"/>
      </c:barChart>
      <c:lineChart>
        <c:grouping val="standard"/>
        <c:varyColors val="0"/>
        <c:ser>
          <c:idx val="3"/>
          <c:order val="2"/>
          <c:tx>
            <c:v>2017</c:v>
          </c:tx>
          <c:cat>
            <c:strRef>
              <c:f>'[Graf novych registracii 03.2017.xls]PC_03_2017'!$B$1:$L$2</c:f>
              <c:strCache>
                <c:ptCount val="11"/>
                <c:pt idx="0">
                  <c:v>Mar '15/'16</c:v>
                </c:pt>
                <c:pt idx="1">
                  <c:v>Apr '15/'16</c:v>
                </c:pt>
                <c:pt idx="2">
                  <c:v>May '15/'16</c:v>
                </c:pt>
                <c:pt idx="3">
                  <c:v>Jun '15/'16</c:v>
                </c:pt>
                <c:pt idx="4">
                  <c:v>Jul '15/'16</c:v>
                </c:pt>
                <c:pt idx="5">
                  <c:v>Aug '15/'16</c:v>
                </c:pt>
                <c:pt idx="6">
                  <c:v>Sep '15/'16</c:v>
                </c:pt>
                <c:pt idx="7">
                  <c:v>Oct '15/'16</c:v>
                </c:pt>
                <c:pt idx="8">
                  <c:v>Nov '15/'16</c:v>
                </c:pt>
                <c:pt idx="9">
                  <c:v>Dec '15/'16</c:v>
                </c:pt>
                <c:pt idx="10">
                  <c:v>Jan '16/'17</c:v>
                </c:pt>
              </c:strCache>
            </c:strRef>
          </c:cat>
          <c:val>
            <c:numRef>
              <c:f>'[Graf novych registracii 03.2017.xls]PC_03_2017'!$A$1</c:f>
              <c:numCache>
                <c:formatCode>@</c:formatCode>
                <c:ptCount val="1"/>
                <c:pt idx="0">
                  <c:v>0</c:v>
                </c:pt>
              </c:numCache>
            </c:numRef>
          </c:val>
          <c:smooth val="0"/>
        </c:ser>
        <c:ser>
          <c:idx val="2"/>
          <c:order val="3"/>
          <c:tx>
            <c:v>podiel [%]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6087516087516086E-3"/>
                  <c:y val="2.5597269624573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7300212793093961E-3"/>
                  <c:y val="7.70558650928858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0249385317878469E-3"/>
                  <c:y val="-3.7647049523656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0249385317878469E-3"/>
                  <c:y val="6.27450825394274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4299450005935195E-3"/>
                  <c:y val="1.2193656515827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07537688442211E-2"/>
                  <c:y val="-2.90412493619020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645051125366085E-3"/>
                  <c:y val="6.261589314987555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634917462728326E-2"/>
                  <c:y val="-4.2033269732068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7238232276802962E-2"/>
                  <c:y val="-3.6964652029417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8494483964152365E-2"/>
                  <c:y val="3.5864170988865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6309625148207828E-2"/>
                  <c:y val="-3.6225175351374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5.4044631407375449E-2"/>
                  <c:y val="-2.86351258140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5.7217121383812262E-2"/>
                  <c:y val="-1.61968235199269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7952480782669358E-2"/>
                  <c:y val="-3.4509803921568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_ ;[Red]\-#,##0.00\ " sourceLinked="0"/>
            <c:spPr>
              <a:noFill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'[Graf novych registracii 03.2017.xls]PC_03_2017'!$B$1:$L$2</c:f>
              <c:strCache>
                <c:ptCount val="11"/>
                <c:pt idx="0">
                  <c:v>Mar '15/'16</c:v>
                </c:pt>
                <c:pt idx="1">
                  <c:v>Apr '15/'16</c:v>
                </c:pt>
                <c:pt idx="2">
                  <c:v>May '15/'16</c:v>
                </c:pt>
                <c:pt idx="3">
                  <c:v>Jun '15/'16</c:v>
                </c:pt>
                <c:pt idx="4">
                  <c:v>Jul '15/'16</c:v>
                </c:pt>
                <c:pt idx="5">
                  <c:v>Aug '15/'16</c:v>
                </c:pt>
                <c:pt idx="6">
                  <c:v>Sep '15/'16</c:v>
                </c:pt>
                <c:pt idx="7">
                  <c:v>Oct '15/'16</c:v>
                </c:pt>
                <c:pt idx="8">
                  <c:v>Nov '15/'16</c:v>
                </c:pt>
                <c:pt idx="9">
                  <c:v>Dec '15/'16</c:v>
                </c:pt>
                <c:pt idx="10">
                  <c:v>Jan '16/'17</c:v>
                </c:pt>
              </c:strCache>
            </c:strRef>
          </c:cat>
          <c:val>
            <c:numRef>
              <c:f>'[Graf novych registracii 03.2017.xls]PC_03_2017'!$B$5:$N$5</c:f>
              <c:numCache>
                <c:formatCode>#,##0.0</c:formatCode>
                <c:ptCount val="13"/>
                <c:pt idx="0">
                  <c:v>16.448347722536468</c:v>
                </c:pt>
                <c:pt idx="1">
                  <c:v>11.436007348438466</c:v>
                </c:pt>
                <c:pt idx="2">
                  <c:v>25.818677986658571</c:v>
                </c:pt>
                <c:pt idx="3">
                  <c:v>12.07405419908774</c:v>
                </c:pt>
                <c:pt idx="4">
                  <c:v>-3.5875706214689274</c:v>
                </c:pt>
                <c:pt idx="5">
                  <c:v>1.7983490566037688</c:v>
                </c:pt>
                <c:pt idx="6">
                  <c:v>19.443513241702988</c:v>
                </c:pt>
                <c:pt idx="7">
                  <c:v>12.255268270811541</c:v>
                </c:pt>
                <c:pt idx="8">
                  <c:v>12.629459148446486</c:v>
                </c:pt>
                <c:pt idx="9">
                  <c:v>9.5159967186218211</c:v>
                </c:pt>
                <c:pt idx="10">
                  <c:v>-1.1511054266398588</c:v>
                </c:pt>
                <c:pt idx="11">
                  <c:v>24.364501263564733</c:v>
                </c:pt>
                <c:pt idx="12">
                  <c:v>15.531126166432301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662144"/>
        <c:axId val="191897984"/>
      </c:lineChart>
      <c:catAx>
        <c:axId val="19265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k-SK"/>
          </a:p>
        </c:txPr>
        <c:crossAx val="1926606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92660608"/>
        <c:scaling>
          <c:orientation val="minMax"/>
          <c:max val="10000"/>
          <c:min val="0"/>
        </c:scaling>
        <c:delete val="0"/>
        <c:axPos val="l"/>
        <c:majorGridlines/>
        <c:numFmt formatCode="#,##0_ ;\-#,##0\ 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k-SK"/>
          </a:p>
        </c:txPr>
        <c:crossAx val="192658816"/>
        <c:crosses val="autoZero"/>
        <c:crossBetween val="between"/>
      </c:valAx>
      <c:catAx>
        <c:axId val="192662144"/>
        <c:scaling>
          <c:orientation val="minMax"/>
        </c:scaling>
        <c:delete val="1"/>
        <c:axPos val="b"/>
        <c:majorTickMark val="out"/>
        <c:minorTickMark val="none"/>
        <c:tickLblPos val="nextTo"/>
        <c:crossAx val="191897984"/>
        <c:crosses val="autoZero"/>
        <c:auto val="0"/>
        <c:lblAlgn val="ctr"/>
        <c:lblOffset val="100"/>
        <c:noMultiLvlLbl val="0"/>
      </c:catAx>
      <c:valAx>
        <c:axId val="191897984"/>
        <c:scaling>
          <c:orientation val="minMax"/>
          <c:max val="60"/>
          <c:min val="-40"/>
        </c:scaling>
        <c:delete val="0"/>
        <c:axPos val="r"/>
        <c:numFmt formatCode="#,##0_ ;[Red]\-#,##0\ 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k-SK"/>
          </a:p>
        </c:txPr>
        <c:crossAx val="192662144"/>
        <c:crosses val="max"/>
        <c:crossBetween val="between"/>
        <c:majorUnit val="10"/>
      </c:valAx>
      <c:spPr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k-SK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Elektromobilita!$B$4</c:f>
              <c:strCache>
                <c:ptCount val="1"/>
                <c:pt idx="0">
                  <c:v>BEV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500" b="1">
                    <a:solidFill>
                      <a:schemeClr val="bg1"/>
                    </a:solidFill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Elektromobilita!$C$3:$G$3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1.-3.2017</c:v>
                </c:pt>
                <c:pt idx="4">
                  <c:v>PODPORA 11.11.2016</c:v>
                </c:pt>
              </c:strCache>
            </c:strRef>
          </c:cat>
          <c:val>
            <c:numRef>
              <c:f>Elektromobilita!$C$4:$G$4</c:f>
              <c:numCache>
                <c:formatCode>General</c:formatCode>
                <c:ptCount val="5"/>
                <c:pt idx="0">
                  <c:v>16</c:v>
                </c:pt>
                <c:pt idx="1">
                  <c:v>17</c:v>
                </c:pt>
                <c:pt idx="2">
                  <c:v>59</c:v>
                </c:pt>
                <c:pt idx="3">
                  <c:v>27</c:v>
                </c:pt>
                <c:pt idx="4">
                  <c:v>126</c:v>
                </c:pt>
              </c:numCache>
            </c:numRef>
          </c:val>
        </c:ser>
        <c:ser>
          <c:idx val="1"/>
          <c:order val="1"/>
          <c:tx>
            <c:strRef>
              <c:f>Elektromobilita!$B$5</c:f>
              <c:strCache>
                <c:ptCount val="1"/>
                <c:pt idx="0">
                  <c:v>PHEV+HEV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Elektromobilita!$C$3:$G$3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1.-3.2017</c:v>
                </c:pt>
                <c:pt idx="4">
                  <c:v>PODPORA 11.11.2016</c:v>
                </c:pt>
              </c:strCache>
            </c:strRef>
          </c:cat>
          <c:val>
            <c:numRef>
              <c:f>Elektromobilita!$C$5:$G$5</c:f>
              <c:numCache>
                <c:formatCode>General</c:formatCode>
                <c:ptCount val="5"/>
                <c:pt idx="0">
                  <c:v>49</c:v>
                </c:pt>
                <c:pt idx="1">
                  <c:v>52</c:v>
                </c:pt>
                <c:pt idx="2">
                  <c:v>119</c:v>
                </c:pt>
                <c:pt idx="3">
                  <c:v>245</c:v>
                </c:pt>
                <c:pt idx="4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951232"/>
        <c:axId val="191952768"/>
      </c:barChart>
      <c:catAx>
        <c:axId val="191951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sk-SK"/>
          </a:p>
        </c:txPr>
        <c:crossAx val="191952768"/>
        <c:crosses val="autoZero"/>
        <c:auto val="1"/>
        <c:lblAlgn val="ctr"/>
        <c:lblOffset val="100"/>
        <c:noMultiLvlLbl val="0"/>
      </c:catAx>
      <c:valAx>
        <c:axId val="191952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sk-SK"/>
          </a:p>
        </c:txPr>
        <c:crossAx val="1919512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sk-SK"/>
        </a:p>
      </c:txPr>
    </c:legend>
    <c:plotVisOnly val="1"/>
    <c:dispBlanksAs val="gap"/>
    <c:showDLblsOverMax val="0"/>
  </c:chart>
  <c:txPr>
    <a:bodyPr/>
    <a:lstStyle/>
    <a:p>
      <a:pPr>
        <a:defRPr baseline="0">
          <a:latin typeface="Calibri" panose="020F0502020204030204" pitchFamily="34" charset="0"/>
        </a:defRPr>
      </a:pPr>
      <a:endParaRPr lang="sk-SK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0.06455</cdr:x>
      <cdr:y>0.55053</cdr:y>
    </cdr:from>
    <cdr:to>
      <cdr:x>0.91382</cdr:x>
      <cdr:y>0.55053</cdr:y>
    </cdr:to>
    <cdr:sp macro="" textlink="">
      <cdr:nvSpPr>
        <cdr:cNvPr id="2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11854" y="2461211"/>
          <a:ext cx="640541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rgbClr val="FF0000"/>
          </a:solidFill>
          <a:prstDash val="sysDot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k-SK"/>
        </a:p>
      </cdr:txBody>
    </cdr:sp>
  </cdr:relSizeAnchor>
  <cdr:relSizeAnchor xmlns:cdr="http://schemas.openxmlformats.org/drawingml/2006/chartDrawing">
    <cdr:from>
      <cdr:x>0.06455</cdr:x>
      <cdr:y>0.55053</cdr:y>
    </cdr:from>
    <cdr:to>
      <cdr:x>0.91382</cdr:x>
      <cdr:y>0.55053</cdr:y>
    </cdr:to>
    <cdr:sp macro="" textlink="">
      <cdr:nvSpPr>
        <cdr:cNvPr id="3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11854" y="2461211"/>
          <a:ext cx="640541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rgbClr val="FF0000"/>
          </a:solidFill>
          <a:prstDash val="sysDot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k-SK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9478CD-2ECA-45A5-8DB3-5EA2B7E2C3E7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7A2291-6716-4CA0-A596-B883194DE51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7943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C58C49-5BB6-4006-9C0F-E6713F02E820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985838" y="3198813"/>
            <a:ext cx="7894637" cy="3032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CE8456-058E-40AA-9856-9F4DEED595E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44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581B-70D1-449C-9923-B46408951770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C12E-101E-4FE9-A1E6-C7F473E0EB2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87215-A7E8-40D6-A08D-37D50DF45C0F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EB294-F4BC-420A-9795-88D9D5668B5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9F7DB-0B04-4C41-9D35-E2B3470F7F6D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D97C4-AF96-4D27-A5A8-4B804FE16F6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4079A76-21A9-463B-9349-382DC3399DEF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1F0420E-E074-4B8A-BEE0-C360E98D81B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2420240-436F-463E-AE70-B326D90A2009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0FB58D3-A3C4-4F85-8915-AA3EFD823DF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333014B-14A3-4E5D-A65D-5C2D1E5AC891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6C4623A-7195-4032-BFC7-DEA56BA0AD2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DB950E5-5584-40E7-998B-DFBC520CC8D3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3EDC48A-F8B2-4567-8C9D-4935EDAB8DF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BF6068C-58C7-4C29-8A01-70FF47F2B472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F84ACF4-94C0-449F-8857-1EE4A8CD9E2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1352C30-57C3-4702-B9A3-90969A5DB1DB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D067B18-D18C-4F42-AA47-BF23D8F596C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47888A3-7DD0-4E3B-BB02-CEFC3ABE6EF0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804AB45-CE0D-4B0A-A78E-A05B15C8001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E565C5D-E3A0-4707-8189-59CA32FFB5FA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D849E77-F160-4003-AFBE-601828733C0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C55BD-ABC9-4087-A567-23C33D5C50CE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484E4-C8DE-429B-8A62-7593AC85B28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CD40F34-5837-492F-A703-C3D23A3A6A0D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37BA26E-5BB7-4826-AF50-AB641AB94FE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6876F99-7ACB-47B9-9896-0F859033596B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C37FDA0-965D-4BE7-9D44-CE9569DDF04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77E6F52-8AA3-4DCA-BCDC-6D6DA226EEFA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E1954A4-1A62-4A4E-9171-0EAAF7535F2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6F1DC-5D86-458B-B5F6-D6B0C91BC980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89AF-D07F-4C9F-A200-9656FEE7BD2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FC07-EE9F-44BB-849A-7C43BD65F57E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C5BE-819F-4351-9CAE-4E6F6BE2C15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319ED-CE7D-4BC3-8398-2477CA407704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70196-7E4A-4D35-BE1E-C3A2CC14C9D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509E7-6A90-4F5C-84F6-2FC1A55DEE81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9ECD1-B49A-46EC-9B8F-14A0BE56927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FA7E-C219-4AFE-9B89-2E7387D43870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9583-F354-4C2A-A015-5F33AA3A5FD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86198-F88D-4609-9B9C-1A216B1F7923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59FB5-FC01-436E-951D-8D265DF6346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5D32F-6452-424D-8962-A9ED6C3AA951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E186E-4E86-46A6-A3C2-EC97B23285C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45A46-E908-40FA-B93C-91B93DCBF028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78985-232A-4BC4-9328-B0FBD29A8B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2AD38-7A20-4101-9E3B-EF24A27764E2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637FA-566D-4225-8109-DBB4F225064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776A5-AA0A-49DF-B070-BEA9408F8760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12B60-B022-404D-83BB-BA96C6071FA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EA6B3-7B9B-436B-A949-D5E2A1738FAB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A773A-CCEE-48FC-9162-6B4ABE5B97A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D4896-C979-4622-BFD5-70C5F218911A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EBBA3-1264-4971-B93A-6BACA6BD35A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ED0D9-AC77-48CC-8201-D25700B95658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95E61-9ECD-4818-BE40-8B40F355A90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1338A-1475-4916-AF90-D4A3161011DF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67EB-12A4-4076-8FE4-05B96889A2B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3ABB-2271-4109-A98D-408B3BB78384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8F0DB-4E5E-462E-A3C1-45E7830524F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F198E-E369-4142-BC8C-62605AFAB1D0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BA86B-1CDF-4F80-ACB4-AA1CF3D562E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395DC-CFC1-431C-B914-01C7A808E354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D938D-4170-43C6-9FF0-B476B49318A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0E4B8-D80C-460F-93E5-0E4ADE7E6175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D20F-59DF-4B6B-8AC8-A4F71AF764D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EC0207-78CC-40F7-ACFA-9D9FAE8ABAE6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6909C3-0322-4A71-B7B8-735896F4A0C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3315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15CDDEE-FD23-4AE1-9E52-AAB883C7EFE8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39539FA-CEF0-4F3A-87AC-D9610941925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25603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092DD7-3919-4E69-A3A4-7FC5A252FC06}" type="datetimeFigureOut">
              <a:rPr lang="sk-SK"/>
              <a:pPr>
                <a:defRPr/>
              </a:pPr>
              <a:t>26.04.2017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DE23C9-B3A1-46AA-B9A0-DAF3C7FC484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8100" y="4398963"/>
            <a:ext cx="9156700" cy="4924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Tlačová konferencia ZAP SR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pri príležitosti konania Valného zhromaždenia.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400" b="1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400" b="1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700" b="1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spc="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						2 5 . 4 . 2 0 1 7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4" descr="http://s1.cdn.autoevolution.com/images/news/tesla-model-s-hd-wallpapers-79866_6.jpg"/>
          <p:cNvPicPr>
            <a:picLocks noChangeAspect="1" noChangeArrowheads="1"/>
          </p:cNvPicPr>
          <p:nvPr/>
        </p:nvPicPr>
        <p:blipFill>
          <a:blip r:embed="rId2"/>
          <a:srcRect l="3349" t="8588" b="12125"/>
          <a:stretch>
            <a:fillRect/>
          </a:stretch>
        </p:blipFill>
        <p:spPr bwMode="auto">
          <a:xfrm>
            <a:off x="0" y="0"/>
            <a:ext cx="9191625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Obrázo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4150" y="5495925"/>
            <a:ext cx="11176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8"/>
          <p:cNvSpPr/>
          <p:nvPr/>
        </p:nvSpPr>
        <p:spPr>
          <a:xfrm>
            <a:off x="-33338" y="153988"/>
            <a:ext cx="8782051" cy="1008062"/>
          </a:xfrm>
          <a:prstGeom prst="rect">
            <a:avLst/>
          </a:prstGeom>
          <a:solidFill>
            <a:srgbClr val="2AC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500" spc="-1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29698" name="BlokTextu 3"/>
          <p:cNvSpPr txBox="1">
            <a:spLocks noChangeArrowheads="1"/>
          </p:cNvSpPr>
          <p:nvPr/>
        </p:nvSpPr>
        <p:spPr bwMode="auto">
          <a:xfrm>
            <a:off x="38100" y="188913"/>
            <a:ext cx="915670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sk-SK" sz="3800">
                <a:solidFill>
                  <a:schemeClr val="bg1"/>
                </a:solidFill>
                <a:latin typeface="Calibri Light" pitchFamily="34" charset="0"/>
              </a:rPr>
              <a:t>Účinnosť podpory elektrických vozidiel </a:t>
            </a:r>
          </a:p>
          <a:p>
            <a:pPr>
              <a:lnSpc>
                <a:spcPct val="80000"/>
              </a:lnSpc>
            </a:pPr>
            <a:r>
              <a:rPr lang="sk-SK" sz="3800">
                <a:solidFill>
                  <a:schemeClr val="bg1"/>
                </a:solidFill>
                <a:latin typeface="Calibri Light" pitchFamily="34" charset="0"/>
              </a:rPr>
              <a:t>(BEV a PHEV)</a:t>
            </a:r>
          </a:p>
        </p:txBody>
      </p:sp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38224" y="1556792"/>
          <a:ext cx="892626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14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6"/>
          <p:cNvSpPr/>
          <p:nvPr/>
        </p:nvSpPr>
        <p:spPr>
          <a:xfrm>
            <a:off x="-252413" y="188913"/>
            <a:ext cx="9174163" cy="936625"/>
          </a:xfrm>
          <a:prstGeom prst="rect">
            <a:avLst/>
          </a:prstGeom>
          <a:solidFill>
            <a:srgbClr val="FE3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5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BlokTextu 7"/>
          <p:cNvSpPr txBox="1">
            <a:spLocks noChangeArrowheads="1"/>
          </p:cNvSpPr>
          <p:nvPr/>
        </p:nvSpPr>
        <p:spPr bwMode="auto">
          <a:xfrm>
            <a:off x="38100" y="280988"/>
            <a:ext cx="91567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k-SK" sz="4200" spc="-100" dirty="0">
                <a:solidFill>
                  <a:schemeClr val="bg1"/>
                </a:solidFill>
                <a:latin typeface="Calibri Light" panose="020F0302020204030204" pitchFamily="34" charset="0"/>
              </a:rPr>
              <a:t>AP – zdroj ekonomického rastu EU, V4, SK</a:t>
            </a:r>
            <a:endParaRPr lang="en-US" sz="4200" spc="-1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Obdélník 15"/>
          <p:cNvSpPr/>
          <p:nvPr/>
        </p:nvSpPr>
        <p:spPr>
          <a:xfrm>
            <a:off x="1044575" y="2752725"/>
            <a:ext cx="1800225" cy="1800225"/>
          </a:xfrm>
          <a:prstGeom prst="rect">
            <a:avLst/>
          </a:prstGeom>
          <a:solidFill>
            <a:srgbClr val="2AC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0" lvl="1" algn="ctr" defTabSz="457200">
              <a:buClr>
                <a:srgbClr val="4F2D7F"/>
              </a:buClr>
              <a:buSzPct val="12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2800">
                <a:solidFill>
                  <a:srgbClr val="FFFFFF"/>
                </a:solidFill>
                <a:cs typeface="Arial" charset="0"/>
              </a:rPr>
              <a:t>Rozvíjanie udržateľnej mobility</a:t>
            </a:r>
          </a:p>
        </p:txBody>
      </p:sp>
      <p:sp>
        <p:nvSpPr>
          <p:cNvPr id="8" name="Obdélník 15"/>
          <p:cNvSpPr/>
          <p:nvPr/>
        </p:nvSpPr>
        <p:spPr>
          <a:xfrm>
            <a:off x="3565525" y="2752725"/>
            <a:ext cx="1798638" cy="1800225"/>
          </a:xfrm>
          <a:prstGeom prst="rect">
            <a:avLst/>
          </a:prstGeom>
          <a:solidFill>
            <a:srgbClr val="FBC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4763" lvl="1" algn="ctr"/>
            <a:r>
              <a:rPr lang="sk-SK" sz="2800">
                <a:solidFill>
                  <a:srgbClr val="FFFFFF"/>
                </a:solidFill>
                <a:cs typeface="Arial" charset="0"/>
              </a:rPr>
              <a:t>Akcelerátor  inovácií</a:t>
            </a:r>
          </a:p>
        </p:txBody>
      </p:sp>
      <p:sp>
        <p:nvSpPr>
          <p:cNvPr id="9" name="Obdélník 15"/>
          <p:cNvSpPr/>
          <p:nvPr/>
        </p:nvSpPr>
        <p:spPr>
          <a:xfrm>
            <a:off x="5940425" y="2752725"/>
            <a:ext cx="2160588" cy="1800225"/>
          </a:xfrm>
          <a:prstGeom prst="rect">
            <a:avLst/>
          </a:prstGeom>
          <a:solidFill>
            <a:srgbClr val="3AC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763" lvl="1" algn="ctr"/>
            <a:r>
              <a:rPr lang="sk-SK" sz="2800">
                <a:solidFill>
                  <a:srgbClr val="FFFFFF"/>
                </a:solidFill>
                <a:cs typeface="Arial" charset="0"/>
              </a:rPr>
              <a:t>Iniciátor revolučných zmien</a:t>
            </a:r>
          </a:p>
        </p:txBody>
      </p:sp>
      <p:sp>
        <p:nvSpPr>
          <p:cNvPr id="2" name="Šípka dolu 1"/>
          <p:cNvSpPr/>
          <p:nvPr/>
        </p:nvSpPr>
        <p:spPr>
          <a:xfrm>
            <a:off x="1654175" y="1341438"/>
            <a:ext cx="576263" cy="1130300"/>
          </a:xfrm>
          <a:prstGeom prst="downArrow">
            <a:avLst/>
          </a:prstGeom>
          <a:solidFill>
            <a:srgbClr val="2AC2AD"/>
          </a:solidFill>
          <a:ln>
            <a:solidFill>
              <a:srgbClr val="1D91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anchor="ctr"/>
          <a:lstStyle/>
          <a:p>
            <a:pPr>
              <a:defRPr/>
            </a:pPr>
            <a:endParaRPr lang="sk-SK"/>
          </a:p>
        </p:txBody>
      </p:sp>
      <p:sp>
        <p:nvSpPr>
          <p:cNvPr id="16" name="Šípka dolu 15"/>
          <p:cNvSpPr/>
          <p:nvPr/>
        </p:nvSpPr>
        <p:spPr>
          <a:xfrm>
            <a:off x="4175125" y="1330325"/>
            <a:ext cx="574675" cy="1131888"/>
          </a:xfrm>
          <a:prstGeom prst="downArrow">
            <a:avLst/>
          </a:prstGeom>
          <a:solidFill>
            <a:srgbClr val="FBC108"/>
          </a:solidFill>
          <a:ln>
            <a:solidFill>
              <a:srgbClr val="BF9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k-SK"/>
          </a:p>
        </p:txBody>
      </p:sp>
      <p:sp>
        <p:nvSpPr>
          <p:cNvPr id="18" name="Šípka dolu 17"/>
          <p:cNvSpPr/>
          <p:nvPr/>
        </p:nvSpPr>
        <p:spPr>
          <a:xfrm>
            <a:off x="6694488" y="1341438"/>
            <a:ext cx="576262" cy="1130300"/>
          </a:xfrm>
          <a:prstGeom prst="downArrow">
            <a:avLst/>
          </a:prstGeom>
          <a:solidFill>
            <a:srgbClr val="3AC7E2"/>
          </a:solidFill>
          <a:ln>
            <a:solidFill>
              <a:srgbClr val="1DA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k-SK"/>
          </a:p>
        </p:txBody>
      </p:sp>
      <p:sp>
        <p:nvSpPr>
          <p:cNvPr id="10" name="Obdélník 15"/>
          <p:cNvSpPr/>
          <p:nvPr/>
        </p:nvSpPr>
        <p:spPr>
          <a:xfrm>
            <a:off x="1835150" y="4652963"/>
            <a:ext cx="5400675" cy="671512"/>
          </a:xfrm>
          <a:prstGeom prst="rect">
            <a:avLst/>
          </a:prstGeom>
          <a:solidFill>
            <a:srgbClr val="2AC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anchor="ctr"/>
          <a:lstStyle/>
          <a:p>
            <a:pPr marL="0" lvl="1" algn="ctr" defTabSz="457200">
              <a:buClr>
                <a:srgbClr val="4F2D7F"/>
              </a:buClr>
              <a:buSzPct val="12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2400">
                <a:solidFill>
                  <a:srgbClr val="FFFFFF"/>
                </a:solidFill>
                <a:cs typeface="Arial" charset="0"/>
              </a:rPr>
              <a:t>Ekológia</a:t>
            </a:r>
          </a:p>
          <a:p>
            <a:pPr marL="0" lvl="1" algn="ctr" defTabSz="457200">
              <a:buClr>
                <a:srgbClr val="4F2D7F"/>
              </a:buClr>
              <a:buSzPct val="120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2400">
                <a:solidFill>
                  <a:srgbClr val="FFFFFF"/>
                </a:solidFill>
                <a:cs typeface="Arial" charset="0"/>
              </a:rPr>
              <a:t>(nízko/bez emisná prevádzka)</a:t>
            </a:r>
          </a:p>
        </p:txBody>
      </p:sp>
      <p:sp>
        <p:nvSpPr>
          <p:cNvPr id="11" name="Obdélník 15"/>
          <p:cNvSpPr/>
          <p:nvPr/>
        </p:nvSpPr>
        <p:spPr>
          <a:xfrm>
            <a:off x="1835150" y="5380038"/>
            <a:ext cx="5400675" cy="669925"/>
          </a:xfrm>
          <a:prstGeom prst="rect">
            <a:avLst/>
          </a:prstGeom>
          <a:solidFill>
            <a:srgbClr val="FBC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4763" lvl="1" algn="ctr"/>
            <a:r>
              <a:rPr lang="sk-SK" sz="2400">
                <a:solidFill>
                  <a:srgbClr val="FFFFFF"/>
                </a:solidFill>
                <a:cs typeface="Arial" charset="0"/>
              </a:rPr>
              <a:t>Bezpečnosť </a:t>
            </a:r>
          </a:p>
          <a:p>
            <a:pPr marL="4763" lvl="1" algn="ctr"/>
            <a:r>
              <a:rPr lang="sk-SK" sz="2400">
                <a:solidFill>
                  <a:srgbClr val="FFFFFF"/>
                </a:solidFill>
                <a:cs typeface="Arial" charset="0"/>
              </a:rPr>
              <a:t>( aj v dôsledku digitalizácie)</a:t>
            </a:r>
          </a:p>
        </p:txBody>
      </p:sp>
      <p:sp>
        <p:nvSpPr>
          <p:cNvPr id="12" name="Obdélník 15"/>
          <p:cNvSpPr/>
          <p:nvPr/>
        </p:nvSpPr>
        <p:spPr>
          <a:xfrm>
            <a:off x="1835150" y="6092825"/>
            <a:ext cx="5400675" cy="671513"/>
          </a:xfrm>
          <a:prstGeom prst="rect">
            <a:avLst/>
          </a:prstGeom>
          <a:solidFill>
            <a:srgbClr val="FE3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763" lvl="1" algn="ctr"/>
            <a:r>
              <a:rPr lang="sk-SK" sz="2400">
                <a:solidFill>
                  <a:srgbClr val="FFFFFF"/>
                </a:solidFill>
                <a:cs typeface="Arial" charset="0"/>
              </a:rPr>
              <a:t>Infraštruktúra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6"/>
          <p:cNvSpPr/>
          <p:nvPr/>
        </p:nvSpPr>
        <p:spPr>
          <a:xfrm>
            <a:off x="-252413" y="188913"/>
            <a:ext cx="9174163" cy="936625"/>
          </a:xfrm>
          <a:prstGeom prst="rect">
            <a:avLst/>
          </a:prstGeom>
          <a:solidFill>
            <a:srgbClr val="2AC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anchor="ctr"/>
          <a:lstStyle/>
          <a:p>
            <a:pPr>
              <a:defRPr/>
            </a:pPr>
            <a:endParaRPr lang="sk-SK" dirty="0"/>
          </a:p>
        </p:txBody>
      </p:sp>
      <p:sp>
        <p:nvSpPr>
          <p:cNvPr id="6" name="BlokTextu 7"/>
          <p:cNvSpPr txBox="1">
            <a:spLocks noChangeArrowheads="1"/>
          </p:cNvSpPr>
          <p:nvPr/>
        </p:nvSpPr>
        <p:spPr bwMode="auto">
          <a:xfrm>
            <a:off x="38100" y="280988"/>
            <a:ext cx="91567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k-SK" sz="4200" spc="-100" dirty="0">
                <a:solidFill>
                  <a:schemeClr val="bg1"/>
                </a:solidFill>
                <a:latin typeface="Calibri Light" panose="020F0302020204030204" pitchFamily="34" charset="0"/>
              </a:rPr>
              <a:t>E K O L Ó G I A</a:t>
            </a:r>
            <a:endParaRPr lang="en-US" sz="4200" spc="-1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0" y="1366838"/>
            <a:ext cx="9194800" cy="5568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</a:rPr>
              <a:t>Požiadavka integrovaného prístupu pri znižovaní emisií z dopravy</a:t>
            </a:r>
          </a:p>
          <a:p>
            <a:pPr>
              <a:tabLst>
                <a:tab pos="533400" algn="l"/>
              </a:tabLst>
            </a:pPr>
            <a:endParaRPr lang="sk-SK" sz="2400" dirty="0">
              <a:solidFill>
                <a:srgbClr val="17375E"/>
              </a:solidFill>
            </a:endParaRPr>
          </a:p>
          <a:p>
            <a:pPr>
              <a:lnSpc>
                <a:spcPct val="150000"/>
              </a:lnSpc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-	nové systémy a prvky na znižovanie emisií</a:t>
            </a:r>
          </a:p>
          <a:p>
            <a:pPr>
              <a:lnSpc>
                <a:spcPct val="150000"/>
              </a:lnSpc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-	nová konštrukcia vozidiel a materiály</a:t>
            </a:r>
          </a:p>
          <a:p>
            <a:pPr>
              <a:lnSpc>
                <a:spcPct val="150000"/>
              </a:lnSpc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-	efektívnejšie palivá (nižšia uhlíková stopa) – syntetické palivá</a:t>
            </a:r>
          </a:p>
          <a:p>
            <a:pPr>
              <a:lnSpc>
                <a:spcPct val="150000"/>
              </a:lnSpc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-	nové pohony (postupne „0“ emisií)</a:t>
            </a:r>
          </a:p>
          <a:p>
            <a:pPr>
              <a:lnSpc>
                <a:spcPct val="150000"/>
              </a:lnSpc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-	zmena jazdných návykov vodičov</a:t>
            </a:r>
          </a:p>
          <a:p>
            <a:pPr>
              <a:lnSpc>
                <a:spcPct val="150000"/>
              </a:lnSpc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-	optimalizácia transportných systémov a zvyšovanie efektívnosti</a:t>
            </a:r>
          </a:p>
          <a:p>
            <a:pPr>
              <a:lnSpc>
                <a:spcPct val="150000"/>
              </a:lnSpc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-	autonómne riadenie (optimálne využitie parametrov vozidla a energií 	= zníženie spotreby)</a:t>
            </a:r>
          </a:p>
          <a:p>
            <a:pPr>
              <a:tabLst>
                <a:tab pos="533400" algn="l"/>
              </a:tabLst>
            </a:pPr>
            <a:endParaRPr lang="sk-SK" sz="2400" dirty="0">
              <a:solidFill>
                <a:srgbClr val="17375E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6"/>
          <p:cNvSpPr/>
          <p:nvPr/>
        </p:nvSpPr>
        <p:spPr>
          <a:xfrm>
            <a:off x="-252413" y="188913"/>
            <a:ext cx="9174163" cy="936625"/>
          </a:xfrm>
          <a:prstGeom prst="rect">
            <a:avLst/>
          </a:prstGeom>
          <a:solidFill>
            <a:srgbClr val="FBC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>
              <a:defRPr/>
            </a:pPr>
            <a:endParaRPr lang="sk-SK" dirty="0"/>
          </a:p>
        </p:txBody>
      </p:sp>
      <p:sp>
        <p:nvSpPr>
          <p:cNvPr id="6" name="BlokTextu 7"/>
          <p:cNvSpPr txBox="1">
            <a:spLocks noChangeArrowheads="1"/>
          </p:cNvSpPr>
          <p:nvPr/>
        </p:nvSpPr>
        <p:spPr bwMode="auto">
          <a:xfrm>
            <a:off x="38100" y="280988"/>
            <a:ext cx="91567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k-SK" sz="4200" spc="-100" dirty="0">
                <a:solidFill>
                  <a:schemeClr val="bg1"/>
                </a:solidFill>
                <a:latin typeface="Calibri Light" panose="020F0302020204030204" pitchFamily="34" charset="0"/>
              </a:rPr>
              <a:t>B E Z P E Č N O S Ť</a:t>
            </a:r>
            <a:endParaRPr lang="en-US" sz="4200" spc="-1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0" y="1366838"/>
            <a:ext cx="9194800" cy="4291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</a:rPr>
              <a:t>Zvyšovanie opatrení na posilnenie aktívnej aj pasívnej bezpečnosti účastníkov cestnej premávky</a:t>
            </a:r>
          </a:p>
          <a:p>
            <a:pPr>
              <a:tabLst>
                <a:tab pos="533400" algn="l"/>
              </a:tabLst>
            </a:pPr>
            <a:endParaRPr lang="sk-SK" sz="2400" dirty="0">
              <a:solidFill>
                <a:srgbClr val="17375E"/>
              </a:solidFill>
            </a:endParaRPr>
          </a:p>
          <a:p>
            <a:pPr>
              <a:lnSpc>
                <a:spcPct val="150000"/>
              </a:lnSpc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-	nové systémy a technológie na zvyšovanie bezpečnosti posádky</a:t>
            </a:r>
          </a:p>
          <a:p>
            <a:pPr>
              <a:lnSpc>
                <a:spcPct val="150000"/>
              </a:lnSpc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-	ochrana chodcov</a:t>
            </a:r>
          </a:p>
          <a:p>
            <a:pPr>
              <a:lnSpc>
                <a:spcPct val="150000"/>
              </a:lnSpc>
              <a:buFontTx/>
              <a:buChar char="-"/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       zmena jazdných návykov vodiča – „odporúčania“</a:t>
            </a:r>
          </a:p>
          <a:p>
            <a:pPr>
              <a:lnSpc>
                <a:spcPct val="150000"/>
              </a:lnSpc>
              <a:buFontTx/>
              <a:buChar char="-"/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       autonómne riadenie (vylúčenie vodiča z procesu)</a:t>
            </a:r>
          </a:p>
          <a:p>
            <a:pPr>
              <a:lnSpc>
                <a:spcPct val="150000"/>
              </a:lnSpc>
              <a:buFontTx/>
              <a:buChar char="-"/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       prepojené/komunikatívne automobily</a:t>
            </a:r>
          </a:p>
          <a:p>
            <a:pPr>
              <a:tabLst>
                <a:tab pos="533400" algn="l"/>
              </a:tabLst>
            </a:pPr>
            <a:endParaRPr lang="sk-SK" sz="2400" dirty="0">
              <a:solidFill>
                <a:srgbClr val="17375E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16"/>
          <p:cNvSpPr/>
          <p:nvPr/>
        </p:nvSpPr>
        <p:spPr>
          <a:xfrm>
            <a:off x="1587" y="280988"/>
            <a:ext cx="9174163" cy="936625"/>
          </a:xfrm>
          <a:prstGeom prst="rect">
            <a:avLst/>
          </a:prstGeom>
          <a:solidFill>
            <a:srgbClr val="FE3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k-SK" dirty="0"/>
          </a:p>
        </p:txBody>
      </p:sp>
      <p:sp>
        <p:nvSpPr>
          <p:cNvPr id="6" name="BlokTextu 7"/>
          <p:cNvSpPr txBox="1">
            <a:spLocks noChangeArrowheads="1"/>
          </p:cNvSpPr>
          <p:nvPr/>
        </p:nvSpPr>
        <p:spPr bwMode="auto">
          <a:xfrm>
            <a:off x="38100" y="280988"/>
            <a:ext cx="91567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k-SK" sz="4200" spc="-100" dirty="0">
                <a:solidFill>
                  <a:schemeClr val="bg1"/>
                </a:solidFill>
                <a:latin typeface="Calibri Light" panose="020F0302020204030204" pitchFamily="34" charset="0"/>
              </a:rPr>
              <a:t>D I G I T A L I Z Á C I A</a:t>
            </a:r>
            <a:endParaRPr lang="en-US" sz="4200" spc="-1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0" y="1366838"/>
            <a:ext cx="9194800" cy="544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  <a:defRPr/>
            </a:pPr>
            <a:r>
              <a:rPr lang="sk-SK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-	prienik do celého hodnotového reťazca a rôznych úrovní života 	spoločnosti</a:t>
            </a:r>
          </a:p>
          <a:p>
            <a:pPr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  <a:defRPr/>
            </a:pPr>
            <a:r>
              <a:rPr lang="sk-SK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-	priemysel - návrh a optimalizácia výrobkov a procesov</a:t>
            </a:r>
          </a:p>
          <a:p>
            <a:pPr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  <a:defRPr/>
            </a:pPr>
            <a:r>
              <a:rPr lang="sk-SK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-	správanie sa zákazníka</a:t>
            </a:r>
          </a:p>
          <a:p>
            <a:pPr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  <a:defRPr/>
            </a:pPr>
            <a:r>
              <a:rPr lang="sk-SK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-	nové prístupy k využívaniu automobilov a mobilite</a:t>
            </a:r>
          </a:p>
          <a:p>
            <a:pPr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  <a:defRPr/>
            </a:pPr>
            <a:r>
              <a:rPr lang="sk-SK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-	konektivita a autonómne riadenie – definícia miesta Slovenska v 	tomto procese </a:t>
            </a:r>
          </a:p>
          <a:p>
            <a:pPr lvl="1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  <a:defRPr/>
            </a:pPr>
            <a:r>
              <a:rPr lang="sk-SK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o	budovanie infraštruktúry a vývoj riešení</a:t>
            </a:r>
          </a:p>
          <a:p>
            <a:pPr lvl="1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  <a:defRPr/>
            </a:pPr>
            <a:r>
              <a:rPr lang="sk-SK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o	od skúšania vo vyhradených koridoroch až po úplné pokrytie</a:t>
            </a:r>
          </a:p>
          <a:p>
            <a:pPr lvl="1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  <a:defRPr/>
            </a:pPr>
            <a:r>
              <a:rPr lang="sk-SK" sz="2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o	financovanie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  <a:defRPr/>
            </a:pPr>
            <a:endParaRPr lang="sk-SK" sz="24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16"/>
          <p:cNvSpPr/>
          <p:nvPr/>
        </p:nvSpPr>
        <p:spPr>
          <a:xfrm>
            <a:off x="-252413" y="188913"/>
            <a:ext cx="8712201" cy="928687"/>
          </a:xfrm>
          <a:prstGeom prst="rect">
            <a:avLst/>
          </a:prstGeom>
          <a:solidFill>
            <a:srgbClr val="FE3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5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53250" name="BlokTextu 7"/>
          <p:cNvSpPr txBox="1">
            <a:spLocks noChangeArrowheads="1"/>
          </p:cNvSpPr>
          <p:nvPr/>
        </p:nvSpPr>
        <p:spPr bwMode="auto">
          <a:xfrm>
            <a:off x="38100" y="280988"/>
            <a:ext cx="91567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200">
                <a:solidFill>
                  <a:schemeClr val="bg1"/>
                </a:solidFill>
                <a:latin typeface="Calibri Light" pitchFamily="34" charset="0"/>
              </a:rPr>
              <a:t>Súčasné výzvy v Automotive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160338" y="2565400"/>
            <a:ext cx="8983662" cy="38945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Courier New" pitchFamily="49" charset="0"/>
              <a:buChar char="o"/>
            </a:pPr>
            <a:r>
              <a:rPr lang="sk-SK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Efekt na oboch stranách – hlavné zmeny/účinky ovplyvňujú výrobný reťazec</a:t>
            </a:r>
          </a:p>
          <a:p>
            <a:pPr marL="457200" indent="-457200">
              <a:lnSpc>
                <a:spcPct val="130000"/>
              </a:lnSpc>
              <a:buFont typeface="Courier New" pitchFamily="49" charset="0"/>
              <a:buChar char="o"/>
            </a:pPr>
            <a:r>
              <a:rPr lang="sk-SK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Odhad – do roku 2030, 30% ziskov bude generovaných technickými riešeniami</a:t>
            </a:r>
          </a:p>
          <a:p>
            <a:pPr marL="457200" indent="-457200">
              <a:lnSpc>
                <a:spcPct val="130000"/>
              </a:lnSpc>
              <a:buFont typeface="Courier New" pitchFamily="49" charset="0"/>
              <a:buChar char="o"/>
            </a:pPr>
            <a:r>
              <a:rPr lang="sk-SK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Noví hráči (</a:t>
            </a:r>
            <a:r>
              <a:rPr lang="sk-SK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OEMs</a:t>
            </a:r>
            <a:r>
              <a:rPr lang="sk-SK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, poskytovatelia technických riešení a aplikácií)</a:t>
            </a:r>
          </a:p>
          <a:p>
            <a:pPr marL="457200" indent="-457200">
              <a:lnSpc>
                <a:spcPct val="130000"/>
              </a:lnSpc>
              <a:buFont typeface="Courier New" pitchFamily="49" charset="0"/>
              <a:buChar char="o"/>
            </a:pPr>
            <a:r>
              <a:rPr lang="sk-SK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Pripravenosť na neistotu (trh, vývoj technológií)</a:t>
            </a:r>
          </a:p>
          <a:p>
            <a:pPr marL="457200" indent="-457200">
              <a:lnSpc>
                <a:spcPct val="130000"/>
              </a:lnSpc>
              <a:buFont typeface="Courier New" pitchFamily="49" charset="0"/>
              <a:buChar char="o"/>
            </a:pPr>
            <a:r>
              <a:rPr lang="sk-SK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Otvorenosť k partnerstvám (</a:t>
            </a:r>
            <a:r>
              <a:rPr lang="sk-SK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zdieľanie</a:t>
            </a:r>
            <a:r>
              <a:rPr lang="sk-SK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nákladov, </a:t>
            </a:r>
            <a:r>
              <a:rPr lang="sk-SK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zdieľanie</a:t>
            </a:r>
            <a:r>
              <a:rPr lang="sk-SK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infraštruktúry...)</a:t>
            </a:r>
          </a:p>
        </p:txBody>
      </p:sp>
      <p:sp>
        <p:nvSpPr>
          <p:cNvPr id="5" name="Obdélník 15"/>
          <p:cNvSpPr/>
          <p:nvPr/>
        </p:nvSpPr>
        <p:spPr>
          <a:xfrm>
            <a:off x="5435600" y="1341438"/>
            <a:ext cx="3240088" cy="539750"/>
          </a:xfrm>
          <a:prstGeom prst="rect">
            <a:avLst/>
          </a:prstGeom>
          <a:solidFill>
            <a:srgbClr val="70D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 defTabSz="4572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k-SK" sz="2900" spc="-100" dirty="0">
                <a:solidFill>
                  <a:prstClr val="white"/>
                </a:solidFill>
              </a:rPr>
              <a:t>DODÁVATELIA</a:t>
            </a:r>
          </a:p>
        </p:txBody>
      </p:sp>
      <p:sp>
        <p:nvSpPr>
          <p:cNvPr id="6" name="Obdélník 15"/>
          <p:cNvSpPr/>
          <p:nvPr/>
        </p:nvSpPr>
        <p:spPr>
          <a:xfrm>
            <a:off x="468313" y="1344613"/>
            <a:ext cx="3240087" cy="539750"/>
          </a:xfrm>
          <a:prstGeom prst="rect">
            <a:avLst/>
          </a:prstGeom>
          <a:solidFill>
            <a:srgbClr val="A19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sk-SK" sz="2900" dirty="0" err="1"/>
              <a:t>OEMs</a:t>
            </a:r>
            <a:endParaRPr lang="sk-SK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16"/>
          <p:cNvSpPr/>
          <p:nvPr/>
        </p:nvSpPr>
        <p:spPr>
          <a:xfrm>
            <a:off x="-252413" y="188913"/>
            <a:ext cx="8712201" cy="928687"/>
          </a:xfrm>
          <a:prstGeom prst="rect">
            <a:avLst/>
          </a:prstGeom>
          <a:solidFill>
            <a:srgbClr val="FE3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5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54274" name="BlokTextu 7"/>
          <p:cNvSpPr txBox="1">
            <a:spLocks noChangeArrowheads="1"/>
          </p:cNvSpPr>
          <p:nvPr/>
        </p:nvSpPr>
        <p:spPr bwMode="auto">
          <a:xfrm>
            <a:off x="38100" y="280988"/>
            <a:ext cx="91567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200">
                <a:solidFill>
                  <a:schemeClr val="bg1"/>
                </a:solidFill>
                <a:latin typeface="Calibri Light" pitchFamily="34" charset="0"/>
              </a:rPr>
              <a:t>Strategické ciele ZAP SR, verzia 2017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223838" y="1268413"/>
            <a:ext cx="8783637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400" u="sng" dirty="0">
              <a:solidFill>
                <a:srgbClr val="1F497D">
                  <a:lumMod val="75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0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Definovať a presadzovať požiadavky pre vytvorenie Hospodárskej stratégie SR s dôrazom na zabezpečenie konkurencieschopnosti AP SR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sk-SK" sz="1000" dirty="0">
              <a:solidFill>
                <a:srgbClr val="1F497D">
                  <a:lumMod val="75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0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Definovať a presadzovať požiadavky pre zabezpečenie kvalifikovanej pracovnej sily podľa potrieb AP SR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sk-SK" sz="1000" dirty="0">
              <a:solidFill>
                <a:srgbClr val="1F497D">
                  <a:lumMod val="75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0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Podporovať rast podielu aplikovaného výskumu a vývoja ako základnej podmienky rozvoja inovačnej schopnosti podnikov v AP SR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sk-SK" sz="1000" dirty="0">
              <a:solidFill>
                <a:srgbClr val="1F497D">
                  <a:lumMod val="75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0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Definovať a presadzovať rozvoj subdodávateľov v AP SR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sk-SK" sz="1000" dirty="0">
              <a:solidFill>
                <a:srgbClr val="1F497D">
                  <a:lumMod val="75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41325" indent="-44132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0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Minimalizovať negatívne vplyvy v rámci životného cyklu automobilu s dôrazom na znižovanie dopadov na životné prostredie </a:t>
            </a:r>
          </a:p>
          <a:p>
            <a:pPr marL="441325" indent="-44132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sk-SK" sz="1000" dirty="0">
              <a:solidFill>
                <a:srgbClr val="1F497D">
                  <a:lumMod val="75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41325" indent="-44132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0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Zabezpečiť zvyšovanie kvality a udržateľnosti činností ZAP SR </a:t>
            </a:r>
          </a:p>
          <a:p>
            <a:pPr marL="441325" indent="-44132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sk-SK" sz="1000" dirty="0">
              <a:solidFill>
                <a:srgbClr val="1F497D">
                  <a:lumMod val="75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41325" indent="-44132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k-SK" sz="2000" dirty="0">
                <a:solidFill>
                  <a:srgbClr val="1F497D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Zvýšiť vplyv ZAP SR prostredníctvom vstupu do tripartity a aktívnej spolupráce so zástupcami zamestnávateľov, priemyselnými zväzmi a SOPK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16"/>
          <p:cNvSpPr/>
          <p:nvPr/>
        </p:nvSpPr>
        <p:spPr>
          <a:xfrm>
            <a:off x="-252413" y="188913"/>
            <a:ext cx="8712201" cy="1727200"/>
          </a:xfrm>
          <a:prstGeom prst="rect">
            <a:avLst/>
          </a:prstGeom>
          <a:solidFill>
            <a:srgbClr val="FE3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5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55298" name="BlokTextu 7"/>
          <p:cNvSpPr txBox="1">
            <a:spLocks noChangeArrowheads="1"/>
          </p:cNvSpPr>
          <p:nvPr/>
        </p:nvSpPr>
        <p:spPr bwMode="auto">
          <a:xfrm>
            <a:off x="38100" y="280988"/>
            <a:ext cx="9156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200">
                <a:solidFill>
                  <a:schemeClr val="bg1"/>
                </a:solidFill>
                <a:latin typeface="Calibri Light" pitchFamily="34" charset="0"/>
              </a:rPr>
              <a:t>VaI – čo sa urobilo a čo treba urobiť, </a:t>
            </a:r>
          </a:p>
          <a:p>
            <a:r>
              <a:rPr lang="sk-SK" sz="4200">
                <a:solidFill>
                  <a:schemeClr val="bg1"/>
                </a:solidFill>
                <a:latin typeface="Calibri Light" pitchFamily="34" charset="0"/>
              </a:rPr>
              <a:t>aby sa zachytil trend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0" y="1916113"/>
            <a:ext cx="9194800" cy="4968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buFont typeface="Arial" charset="0"/>
              <a:buChar char="•"/>
              <a:tabLst>
                <a:tab pos="533400" algn="l"/>
              </a:tabLst>
            </a:pPr>
            <a:r>
              <a:rPr lang="sk-SK" sz="2000" dirty="0">
                <a:solidFill>
                  <a:srgbClr val="17375E"/>
                </a:solidFill>
                <a:latin typeface="Calibri Light" pitchFamily="34" charset="0"/>
              </a:rPr>
              <a:t>Stimulácia = </a:t>
            </a:r>
            <a:r>
              <a:rPr lang="sk-SK" sz="2000" dirty="0" err="1">
                <a:solidFill>
                  <a:srgbClr val="17375E"/>
                </a:solidFill>
                <a:latin typeface="Calibri Light" pitchFamily="34" charset="0"/>
              </a:rPr>
              <a:t>superodpočet</a:t>
            </a:r>
            <a:endParaRPr lang="sk-SK" sz="2000" dirty="0">
              <a:solidFill>
                <a:srgbClr val="17375E"/>
              </a:solidFill>
              <a:latin typeface="Calibri Light" pitchFamily="34" charset="0"/>
            </a:endParaRPr>
          </a:p>
          <a:p>
            <a:pPr lvl="1">
              <a:lnSpc>
                <a:spcPct val="125000"/>
              </a:lnSpc>
              <a:tabLst>
                <a:tab pos="533400" algn="l"/>
              </a:tabLst>
            </a:pPr>
            <a:r>
              <a:rPr lang="sk-SK" sz="2000" dirty="0">
                <a:solidFill>
                  <a:srgbClr val="17375E"/>
                </a:solidFill>
                <a:latin typeface="Calibri Light" pitchFamily="34" charset="0"/>
              </a:rPr>
              <a:t>-	25%	</a:t>
            </a:r>
            <a:r>
              <a:rPr lang="sk-SK" sz="2000" dirty="0">
                <a:solidFill>
                  <a:srgbClr val="17375E"/>
                </a:solidFill>
                <a:latin typeface="Calibri Light" pitchFamily="34" charset="0"/>
                <a:sym typeface="Wingdings 2" pitchFamily="18" charset="2"/>
              </a:rPr>
              <a:t></a:t>
            </a:r>
            <a:r>
              <a:rPr lang="sk-SK" sz="2000" dirty="0">
                <a:solidFill>
                  <a:srgbClr val="17375E"/>
                </a:solidFill>
                <a:latin typeface="Calibri Light" pitchFamily="34" charset="0"/>
              </a:rPr>
              <a:t>	100% ≤</a:t>
            </a:r>
          </a:p>
          <a:p>
            <a:pPr lvl="1">
              <a:lnSpc>
                <a:spcPct val="125000"/>
              </a:lnSpc>
              <a:tabLst>
                <a:tab pos="533400" algn="l"/>
              </a:tabLst>
            </a:pPr>
            <a:r>
              <a:rPr lang="sk-SK" sz="2000" dirty="0">
                <a:solidFill>
                  <a:srgbClr val="17375E"/>
                </a:solidFill>
                <a:latin typeface="Calibri Light" pitchFamily="34" charset="0"/>
              </a:rPr>
              <a:t>-	zvýšenie hranice veku „mladý výskumník“</a:t>
            </a:r>
          </a:p>
          <a:p>
            <a:pPr lvl="1">
              <a:lnSpc>
                <a:spcPct val="125000"/>
              </a:lnSpc>
              <a:tabLst>
                <a:tab pos="533400" algn="l"/>
              </a:tabLst>
            </a:pPr>
            <a:r>
              <a:rPr lang="sk-SK" sz="2000" dirty="0">
                <a:solidFill>
                  <a:srgbClr val="17375E"/>
                </a:solidFill>
                <a:latin typeface="Calibri Light" pitchFamily="34" charset="0"/>
              </a:rPr>
              <a:t>-	rozsah oprávnených nákladov</a:t>
            </a:r>
          </a:p>
          <a:p>
            <a:pPr lvl="1">
              <a:lnSpc>
                <a:spcPct val="125000"/>
              </a:lnSpc>
              <a:tabLst>
                <a:tab pos="533400" algn="l"/>
              </a:tabLst>
            </a:pPr>
            <a:r>
              <a:rPr lang="sk-SK" sz="2000" dirty="0">
                <a:solidFill>
                  <a:srgbClr val="17375E"/>
                </a:solidFill>
                <a:latin typeface="Calibri Light" pitchFamily="34" charset="0"/>
              </a:rPr>
              <a:t>-	jednotný výklad pravidiel</a:t>
            </a:r>
          </a:p>
          <a:p>
            <a:pPr marL="342900" indent="-342900">
              <a:lnSpc>
                <a:spcPct val="125000"/>
              </a:lnSpc>
              <a:buFont typeface="Arial" charset="0"/>
              <a:buChar char="•"/>
              <a:tabLst>
                <a:tab pos="533400" algn="l"/>
              </a:tabLst>
            </a:pPr>
            <a:r>
              <a:rPr lang="sk-SK" sz="2000" dirty="0">
                <a:solidFill>
                  <a:srgbClr val="17375E"/>
                </a:solidFill>
                <a:latin typeface="Calibri Light" pitchFamily="34" charset="0"/>
              </a:rPr>
              <a:t>Stratégia inteligentnej špecializácie RIS3 a Akčný plán – čerpanie štrukturálnych fondov</a:t>
            </a:r>
          </a:p>
          <a:p>
            <a:pPr marL="342900" indent="-342900">
              <a:lnSpc>
                <a:spcPct val="125000"/>
              </a:lnSpc>
              <a:buFont typeface="Arial" charset="0"/>
              <a:buChar char="•"/>
              <a:tabLst>
                <a:tab pos="533400" algn="l"/>
              </a:tabLst>
            </a:pPr>
            <a:r>
              <a:rPr lang="sk-SK" sz="2000" dirty="0">
                <a:solidFill>
                  <a:srgbClr val="17375E"/>
                </a:solidFill>
                <a:latin typeface="Calibri Light" pitchFamily="34" charset="0"/>
              </a:rPr>
              <a:t>Stratégia inteligentného priemyslu I 4.0</a:t>
            </a:r>
          </a:p>
          <a:p>
            <a:pPr marL="342900" indent="-342900">
              <a:lnSpc>
                <a:spcPct val="125000"/>
              </a:lnSpc>
              <a:buFont typeface="Arial" charset="0"/>
              <a:buChar char="•"/>
              <a:tabLst>
                <a:tab pos="533400" algn="l"/>
              </a:tabLst>
            </a:pPr>
            <a:r>
              <a:rPr lang="sk-SK" sz="2000" dirty="0">
                <a:solidFill>
                  <a:srgbClr val="17375E"/>
                </a:solidFill>
                <a:latin typeface="Calibri Light" pitchFamily="34" charset="0"/>
              </a:rPr>
              <a:t>Systém prepojenia teoretických vedecko-výskumných pracovísk s praxou (NTI, </a:t>
            </a:r>
            <a:r>
              <a:rPr lang="sk-SK" sz="2000" dirty="0" err="1">
                <a:solidFill>
                  <a:srgbClr val="17375E"/>
                </a:solidFill>
                <a:latin typeface="Calibri Light" pitchFamily="34" charset="0"/>
              </a:rPr>
              <a:t>Frauenhofer</a:t>
            </a:r>
            <a:r>
              <a:rPr lang="sk-SK" sz="2000" dirty="0">
                <a:solidFill>
                  <a:srgbClr val="17375E"/>
                </a:solidFill>
                <a:latin typeface="Calibri Light" pitchFamily="34" charset="0"/>
              </a:rPr>
              <a:t>, VTT...)</a:t>
            </a:r>
          </a:p>
          <a:p>
            <a:pPr marL="342900" indent="-342900">
              <a:lnSpc>
                <a:spcPct val="125000"/>
              </a:lnSpc>
              <a:buFont typeface="Arial" charset="0"/>
              <a:buChar char="•"/>
              <a:tabLst>
                <a:tab pos="533400" algn="l"/>
              </a:tabLst>
            </a:pPr>
            <a:r>
              <a:rPr lang="sk-SK" sz="2000" dirty="0">
                <a:solidFill>
                  <a:srgbClr val="17375E"/>
                </a:solidFill>
                <a:latin typeface="Calibri Light" pitchFamily="34" charset="0"/>
              </a:rPr>
              <a:t>Rokovania predsedov vlád SRN, SR a ČR o spolupráci vo výskume pre Automobilový priemysel 3. apríla 2017 v Berlíne</a:t>
            </a:r>
          </a:p>
          <a:p>
            <a:pPr marL="342900" indent="-342900">
              <a:tabLst>
                <a:tab pos="533400" algn="l"/>
              </a:tabLst>
            </a:pPr>
            <a:endParaRPr lang="sk-SK" sz="2000" dirty="0">
              <a:solidFill>
                <a:srgbClr val="17375E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16"/>
          <p:cNvSpPr/>
          <p:nvPr/>
        </p:nvSpPr>
        <p:spPr>
          <a:xfrm>
            <a:off x="-252413" y="188913"/>
            <a:ext cx="8712201" cy="1727200"/>
          </a:xfrm>
          <a:prstGeom prst="rect">
            <a:avLst/>
          </a:prstGeom>
          <a:solidFill>
            <a:srgbClr val="FE3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5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56322" name="BlokTextu 7"/>
          <p:cNvSpPr txBox="1">
            <a:spLocks noChangeArrowheads="1"/>
          </p:cNvSpPr>
          <p:nvPr/>
        </p:nvSpPr>
        <p:spPr bwMode="auto">
          <a:xfrm>
            <a:off x="38100" y="280988"/>
            <a:ext cx="9156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200">
                <a:solidFill>
                  <a:schemeClr val="bg1"/>
                </a:solidFill>
                <a:latin typeface="Calibri Light" pitchFamily="34" charset="0"/>
              </a:rPr>
              <a:t>Vzdelávanie – čo sa urobilo a čo treba urobiť, aby sa zachytil trend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0" y="2093913"/>
            <a:ext cx="9194800" cy="4535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5000"/>
              </a:lnSpc>
              <a:tabLst>
                <a:tab pos="533400" algn="l"/>
              </a:tabLst>
            </a:pPr>
            <a:r>
              <a:rPr lang="sk-SK" sz="2400" b="1" dirty="0">
                <a:solidFill>
                  <a:srgbClr val="17375E"/>
                </a:solidFill>
                <a:latin typeface="Calibri Light" pitchFamily="34" charset="0"/>
              </a:rPr>
              <a:t>Učiace sa Slovensko – diskusia k jeho obsahu s </a:t>
            </a:r>
            <a:r>
              <a:rPr lang="sk-SK" sz="2400" b="1" dirty="0" err="1">
                <a:solidFill>
                  <a:srgbClr val="17375E"/>
                </a:solidFill>
                <a:latin typeface="Calibri Light" pitchFamily="34" charset="0"/>
              </a:rPr>
              <a:t>priemyslenou</a:t>
            </a:r>
            <a:r>
              <a:rPr lang="sk-SK" sz="2400" b="1" dirty="0">
                <a:solidFill>
                  <a:srgbClr val="17375E"/>
                </a:solidFill>
                <a:latin typeface="Calibri Light" pitchFamily="34" charset="0"/>
              </a:rPr>
              <a:t> praxou</a:t>
            </a:r>
          </a:p>
          <a:p>
            <a:pPr>
              <a:lnSpc>
                <a:spcPct val="135000"/>
              </a:lnSpc>
              <a:buFontTx/>
              <a:buChar char="-"/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      vzniká izolovane od ostatných stratégií (Hospodárska, RIS3, I 4.0... )</a:t>
            </a:r>
          </a:p>
          <a:p>
            <a:pPr>
              <a:lnSpc>
                <a:spcPct val="135000"/>
              </a:lnSpc>
              <a:buFontTx/>
              <a:buChar char="-"/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      zatiaľ nestanovuje priority ani časovú os - priority</a:t>
            </a:r>
          </a:p>
          <a:p>
            <a:pPr>
              <a:lnSpc>
                <a:spcPct val="135000"/>
              </a:lnSpc>
              <a:buFontTx/>
              <a:buChar char="-"/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	zvyšuje liberalizáciu v školstve</a:t>
            </a:r>
          </a:p>
          <a:p>
            <a:pPr>
              <a:lnSpc>
                <a:spcPct val="135000"/>
              </a:lnSpc>
              <a:buFontTx/>
              <a:buChar char="-"/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      nerieši potreby praxe predovšetkým v oblasti SOV</a:t>
            </a:r>
          </a:p>
          <a:p>
            <a:pPr>
              <a:lnSpc>
                <a:spcPct val="135000"/>
              </a:lnSpc>
              <a:buFontTx/>
              <a:buChar char="-"/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      pre oblasť VŠ sú čiastočne zohľadnené požiadavky  praxe</a:t>
            </a:r>
          </a:p>
          <a:p>
            <a:pPr>
              <a:lnSpc>
                <a:spcPct val="135000"/>
              </a:lnSpc>
              <a:buFontTx/>
              <a:buChar char="-"/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      predbežne chýba v procese verejnej diskusie výmena názorov so</a:t>
            </a:r>
          </a:p>
          <a:p>
            <a:pPr>
              <a:lnSpc>
                <a:spcPct val="135000"/>
              </a:lnSpc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       zástupcami praxe</a:t>
            </a:r>
          </a:p>
          <a:p>
            <a:pPr>
              <a:lnSpc>
                <a:spcPct val="135000"/>
              </a:lnSpc>
              <a:buFontTx/>
              <a:buChar char="-"/>
              <a:tabLst>
                <a:tab pos="533400" algn="l"/>
              </a:tabLst>
            </a:pPr>
            <a:endParaRPr lang="sk-SK" sz="2400" dirty="0">
              <a:solidFill>
                <a:srgbClr val="17375E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16"/>
          <p:cNvSpPr/>
          <p:nvPr/>
        </p:nvSpPr>
        <p:spPr>
          <a:xfrm>
            <a:off x="-252413" y="188913"/>
            <a:ext cx="8712201" cy="1727200"/>
          </a:xfrm>
          <a:prstGeom prst="rect">
            <a:avLst/>
          </a:prstGeom>
          <a:solidFill>
            <a:srgbClr val="FE3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5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57346" name="BlokTextu 7"/>
          <p:cNvSpPr txBox="1">
            <a:spLocks noChangeArrowheads="1"/>
          </p:cNvSpPr>
          <p:nvPr/>
        </p:nvSpPr>
        <p:spPr bwMode="auto">
          <a:xfrm>
            <a:off x="38100" y="280988"/>
            <a:ext cx="9156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200">
                <a:solidFill>
                  <a:schemeClr val="bg1"/>
                </a:solidFill>
                <a:latin typeface="Calibri Light" pitchFamily="34" charset="0"/>
              </a:rPr>
              <a:t>Vzdelávanie – čo sa urobilo a čo treba urobiť, aby sa zachytil trend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0" y="2093913"/>
            <a:ext cx="9194800" cy="3932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lnSpc>
                <a:spcPct val="135000"/>
              </a:lnSpc>
              <a:tabLst>
                <a:tab pos="533400" algn="l"/>
              </a:tabLst>
            </a:pPr>
            <a:r>
              <a:rPr lang="sk-SK" sz="2000" b="1" dirty="0">
                <a:solidFill>
                  <a:srgbClr val="17375E"/>
                </a:solidFill>
                <a:latin typeface="Calibri Light" pitchFamily="34" charset="0"/>
              </a:rPr>
              <a:t>Čo je treba:</a:t>
            </a:r>
          </a:p>
          <a:p>
            <a:pPr marL="273050" indent="-273050">
              <a:lnSpc>
                <a:spcPct val="125000"/>
              </a:lnSpc>
              <a:buFont typeface="Arial" charset="0"/>
              <a:buChar char="•"/>
              <a:tabLst>
                <a:tab pos="533400" algn="l"/>
              </a:tabLst>
            </a:pPr>
            <a:r>
              <a:rPr lang="sk-SK" sz="2000" dirty="0">
                <a:solidFill>
                  <a:srgbClr val="17375E"/>
                </a:solidFill>
                <a:latin typeface="Calibri Light" pitchFamily="34" charset="0"/>
              </a:rPr>
              <a:t>upriamiť pozornosť na rozvoj technických zručností detí a mládeže a prípravu na štúdium technických a prírodovedných odborov</a:t>
            </a:r>
          </a:p>
          <a:p>
            <a:pPr marL="273050" indent="-273050">
              <a:lnSpc>
                <a:spcPct val="125000"/>
              </a:lnSpc>
              <a:buFont typeface="Arial" charset="0"/>
              <a:buChar char="•"/>
              <a:tabLst>
                <a:tab pos="533400" algn="l"/>
              </a:tabLst>
            </a:pPr>
            <a:r>
              <a:rPr lang="sk-SK" sz="2000" dirty="0">
                <a:solidFill>
                  <a:srgbClr val="17375E"/>
                </a:solidFill>
                <a:latin typeface="Calibri Light" pitchFamily="34" charset="0"/>
              </a:rPr>
              <a:t>dôsledne implementovať Zák. o odbornom vzdelávaní a príprave – DSV</a:t>
            </a:r>
          </a:p>
          <a:p>
            <a:pPr marL="273050" indent="-273050">
              <a:lnSpc>
                <a:spcPct val="125000"/>
              </a:lnSpc>
              <a:buFont typeface="Arial" charset="0"/>
              <a:buChar char="•"/>
              <a:tabLst>
                <a:tab pos="533400" algn="l"/>
              </a:tabLst>
            </a:pPr>
            <a:r>
              <a:rPr lang="sk-SK" sz="2000" dirty="0">
                <a:solidFill>
                  <a:srgbClr val="17375E"/>
                </a:solidFill>
                <a:latin typeface="Calibri Light" pitchFamily="34" charset="0"/>
              </a:rPr>
              <a:t>reformovať vysoké školstvo – viac prepojenia na prax (</a:t>
            </a:r>
            <a:r>
              <a:rPr lang="sk-SK" sz="2000" dirty="0" smtClean="0">
                <a:solidFill>
                  <a:srgbClr val="17375E"/>
                </a:solidFill>
                <a:latin typeface="Calibri Light" pitchFamily="34" charset="0"/>
              </a:rPr>
              <a:t>zamestnávateľov </a:t>
            </a:r>
            <a:r>
              <a:rPr lang="sk-SK" sz="2000" dirty="0">
                <a:solidFill>
                  <a:srgbClr val="17375E"/>
                </a:solidFill>
                <a:latin typeface="Calibri Light" pitchFamily="34" charset="0"/>
              </a:rPr>
              <a:t>(profesijný bakalár, 5 ročné súvislé </a:t>
            </a:r>
            <a:r>
              <a:rPr lang="sk-SK" sz="2000" dirty="0" smtClean="0">
                <a:solidFill>
                  <a:srgbClr val="17375E"/>
                </a:solidFill>
                <a:latin typeface="Calibri Light" pitchFamily="34" charset="0"/>
              </a:rPr>
              <a:t>inžinierske </a:t>
            </a:r>
            <a:r>
              <a:rPr lang="sk-SK" sz="2000" dirty="0">
                <a:solidFill>
                  <a:srgbClr val="17375E"/>
                </a:solidFill>
                <a:latin typeface="Calibri Light" pitchFamily="34" charset="0"/>
              </a:rPr>
              <a:t>štúdium, duálne VŠ vzdelávanie...)</a:t>
            </a:r>
          </a:p>
          <a:p>
            <a:pPr marL="273050" indent="-273050">
              <a:lnSpc>
                <a:spcPct val="125000"/>
              </a:lnSpc>
              <a:buFont typeface="Arial" charset="0"/>
              <a:buChar char="•"/>
              <a:tabLst>
                <a:tab pos="533400" algn="l"/>
              </a:tabLst>
            </a:pPr>
            <a:r>
              <a:rPr lang="sk-SK" sz="2000" dirty="0">
                <a:solidFill>
                  <a:srgbClr val="17375E"/>
                </a:solidFill>
                <a:latin typeface="Calibri Light" pitchFamily="34" charset="0"/>
              </a:rPr>
              <a:t>intenzívne pracovať na príprave nových učebných a študijných odborov pre potreby praxe a blízkej budúcnosti – I 4.0</a:t>
            </a:r>
          </a:p>
          <a:p>
            <a:pPr marL="273050" indent="-273050">
              <a:lnSpc>
                <a:spcPct val="125000"/>
              </a:lnSpc>
              <a:buFont typeface="Arial" charset="0"/>
              <a:buChar char="•"/>
              <a:tabLst>
                <a:tab pos="533400" algn="l"/>
              </a:tabLst>
            </a:pPr>
            <a:r>
              <a:rPr lang="sk-SK" sz="2000" dirty="0">
                <a:solidFill>
                  <a:srgbClr val="17375E"/>
                </a:solidFill>
                <a:latin typeface="Calibri Light" pitchFamily="34" charset="0"/>
              </a:rPr>
              <a:t>zodpovedný prístup štátu k vynakladaniu prostriedkov na školstvo formou</a:t>
            </a:r>
          </a:p>
          <a:p>
            <a:pPr marL="273050" indent="-273050">
              <a:lnSpc>
                <a:spcPct val="125000"/>
              </a:lnSpc>
              <a:buFont typeface="Arial" charset="0"/>
              <a:buNone/>
              <a:tabLst>
                <a:tab pos="533400" algn="l"/>
              </a:tabLst>
            </a:pPr>
            <a:r>
              <a:rPr lang="sk-SK" sz="2000" dirty="0">
                <a:solidFill>
                  <a:srgbClr val="17375E"/>
                </a:solidFill>
                <a:latin typeface="Calibri Light" pitchFamily="34" charset="0"/>
              </a:rPr>
              <a:t>     definovania strategických študijných odborov - motivačné štipendia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67544" y="874683"/>
            <a:ext cx="8727256" cy="4930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  <a:defRPr/>
            </a:pPr>
            <a:r>
              <a:rPr lang="sk-SK" sz="3200" dirty="0">
                <a:latin typeface="+mn-lt"/>
                <a:cs typeface="Arial" pitchFamily="34" charset="0"/>
              </a:rPr>
              <a:t>Program tlačovej konferencie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  <a:defRPr/>
            </a:pPr>
            <a:r>
              <a:rPr lang="sk-SK" sz="3200" dirty="0">
                <a:latin typeface="Calibri Light" panose="020F0302020204030204" pitchFamily="34" charset="0"/>
                <a:cs typeface="Arial" pitchFamily="34" charset="0"/>
              </a:rPr>
              <a:t>	</a:t>
            </a:r>
            <a:endParaRPr lang="sk-SK" sz="3200" dirty="0" smtClean="0">
              <a:latin typeface="Calibri Light" panose="020F0302020204030204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  <a:defRPr/>
            </a:pPr>
            <a:endParaRPr lang="sk-SK" sz="3200" dirty="0">
              <a:latin typeface="Calibri Light" panose="020F0302020204030204" pitchFamily="34" charset="0"/>
              <a:cs typeface="Arial" pitchFamily="34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  <a:defRPr/>
            </a:pPr>
            <a:r>
              <a:rPr lang="sk-SK" sz="2800" dirty="0">
                <a:latin typeface="Calibri Light" panose="020F0302020204030204" pitchFamily="34" charset="0"/>
                <a:cs typeface="Arial" pitchFamily="34" charset="0"/>
              </a:rPr>
              <a:t>	- Finálne výsledky AP SR za rok </a:t>
            </a:r>
            <a:r>
              <a:rPr lang="sk-SK" sz="2800" dirty="0" smtClean="0">
                <a:latin typeface="Calibri Light" panose="020F0302020204030204" pitchFamily="34" charset="0"/>
                <a:cs typeface="Arial" pitchFamily="34" charset="0"/>
              </a:rPr>
              <a:t>2016</a:t>
            </a:r>
            <a:endParaRPr lang="sk-SK" sz="2800" dirty="0">
              <a:latin typeface="Calibri Light" panose="020F0302020204030204" pitchFamily="34" charset="0"/>
              <a:cs typeface="Arial" pitchFamily="34" charset="0"/>
            </a:endParaRPr>
          </a:p>
          <a:p>
            <a:pPr marL="1428750" lvl="2" indent="-5143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533400" algn="l"/>
              </a:tabLst>
              <a:defRPr/>
            </a:pPr>
            <a:r>
              <a:rPr lang="sk-SK" sz="2800" dirty="0">
                <a:latin typeface="Calibri Light" panose="020F0302020204030204" pitchFamily="34" charset="0"/>
                <a:cs typeface="Arial" pitchFamily="34" charset="0"/>
              </a:rPr>
              <a:t>Výroba vozidiel</a:t>
            </a:r>
          </a:p>
          <a:p>
            <a:pPr marL="1428750" lvl="2" indent="-5143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533400" algn="l"/>
              </a:tabLst>
              <a:defRPr/>
            </a:pPr>
            <a:r>
              <a:rPr lang="sk-SK" sz="2800" dirty="0" smtClean="0">
                <a:latin typeface="Calibri Light" panose="020F0302020204030204" pitchFamily="34" charset="0"/>
                <a:cs typeface="Arial" pitchFamily="34" charset="0"/>
              </a:rPr>
              <a:t>Predaj </a:t>
            </a:r>
            <a:r>
              <a:rPr lang="sk-SK" sz="2800" dirty="0">
                <a:latin typeface="Calibri Light" panose="020F0302020204030204" pitchFamily="34" charset="0"/>
                <a:cs typeface="Arial" pitchFamily="34" charset="0"/>
              </a:rPr>
              <a:t>vozidiel</a:t>
            </a:r>
          </a:p>
          <a:p>
            <a:pPr marL="0" lvl="3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  <a:defRPr/>
            </a:pPr>
            <a:r>
              <a:rPr lang="sk-SK" sz="2800" dirty="0">
                <a:latin typeface="Calibri Light" panose="020F0302020204030204" pitchFamily="34" charset="0"/>
                <a:cs typeface="Arial" pitchFamily="34" charset="0"/>
              </a:rPr>
              <a:t>	- </a:t>
            </a:r>
            <a:r>
              <a:rPr lang="sk-SK" sz="2800" dirty="0" smtClean="0">
                <a:latin typeface="Calibri Light" panose="020F0302020204030204" pitchFamily="34" charset="0"/>
                <a:cs typeface="Arial" pitchFamily="34" charset="0"/>
              </a:rPr>
              <a:t>AP zdroj ekonomického rozvoja</a:t>
            </a:r>
            <a:endParaRPr lang="sk-SK" sz="2800" dirty="0">
              <a:latin typeface="Calibri Light" panose="020F0302020204030204" pitchFamily="34" charset="0"/>
              <a:cs typeface="Arial" pitchFamily="34" charset="0"/>
            </a:endParaRPr>
          </a:p>
          <a:p>
            <a:pPr marL="0" lvl="6">
              <a:lnSpc>
                <a:spcPct val="130000"/>
              </a:lnSpc>
              <a:tabLst>
                <a:tab pos="533400" algn="l"/>
              </a:tabLst>
              <a:defRPr/>
            </a:pPr>
            <a:r>
              <a:rPr lang="sk-SK" sz="2800" dirty="0">
                <a:latin typeface="Calibri Light" panose="020F0302020204030204" pitchFamily="34" charset="0"/>
                <a:cs typeface="Arial" pitchFamily="34" charset="0"/>
              </a:rPr>
              <a:t>	- </a:t>
            </a:r>
            <a:r>
              <a:rPr lang="sk-SK" sz="2800" dirty="0" smtClean="0">
                <a:latin typeface="Calibri Light" panose="020F0302020204030204" pitchFamily="34" charset="0"/>
                <a:cs typeface="Arial" pitchFamily="34" charset="0"/>
              </a:rPr>
              <a:t>Súčasné výzvy v </a:t>
            </a:r>
            <a:r>
              <a:rPr lang="sk-SK" sz="2800" dirty="0" err="1" smtClean="0">
                <a:latin typeface="Calibri Light" panose="020F0302020204030204" pitchFamily="34" charset="0"/>
                <a:cs typeface="Arial" pitchFamily="34" charset="0"/>
              </a:rPr>
              <a:t>automotive</a:t>
            </a:r>
            <a:endParaRPr lang="sk-SK" sz="2800" dirty="0">
              <a:latin typeface="Calibri Light" panose="020F0302020204030204" pitchFamily="34" charset="0"/>
              <a:cs typeface="Arial" pitchFamily="34" charset="0"/>
            </a:endParaRPr>
          </a:p>
          <a:p>
            <a:pPr marL="0" lvl="6">
              <a:lnSpc>
                <a:spcPct val="130000"/>
              </a:lnSpc>
              <a:tabLst>
                <a:tab pos="533400" algn="l"/>
              </a:tabLst>
              <a:defRPr/>
            </a:pPr>
            <a:r>
              <a:rPr lang="sk-SK" sz="2800" b="1" dirty="0" smtClean="0">
                <a:latin typeface="Calibri Light" panose="020F0302020204030204" pitchFamily="34" charset="0"/>
                <a:cs typeface="Arial" pitchFamily="34" charset="0"/>
              </a:rPr>
              <a:t>	</a:t>
            </a:r>
            <a:endParaRPr lang="sk-SK" sz="2800" b="1" dirty="0">
              <a:latin typeface="Calibri Light" panose="020F0302020204030204" pitchFamily="34" charset="0"/>
              <a:cs typeface="Arial" pitchFamily="34" charset="0"/>
            </a:endParaRPr>
          </a:p>
        </p:txBody>
      </p:sp>
      <p:pic>
        <p:nvPicPr>
          <p:cNvPr id="40962" name="Obrázo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4150" y="5495925"/>
            <a:ext cx="11176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16"/>
          <p:cNvSpPr/>
          <p:nvPr/>
        </p:nvSpPr>
        <p:spPr>
          <a:xfrm>
            <a:off x="23664" y="234950"/>
            <a:ext cx="8712201" cy="2124075"/>
          </a:xfrm>
          <a:prstGeom prst="rect">
            <a:avLst/>
          </a:prstGeom>
          <a:solidFill>
            <a:srgbClr val="FE3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5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58370" name="BlokTextu 7"/>
          <p:cNvSpPr txBox="1">
            <a:spLocks noChangeArrowheads="1"/>
          </p:cNvSpPr>
          <p:nvPr/>
        </p:nvSpPr>
        <p:spPr bwMode="auto">
          <a:xfrm>
            <a:off x="38100" y="280988"/>
            <a:ext cx="91567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200" dirty="0" err="1">
                <a:solidFill>
                  <a:schemeClr val="bg1"/>
                </a:solidFill>
                <a:latin typeface="Calibri Light" pitchFamily="34" charset="0"/>
              </a:rPr>
              <a:t>Elektromobilita</a:t>
            </a:r>
            <a:r>
              <a:rPr lang="sk-SK" sz="4200" dirty="0">
                <a:solidFill>
                  <a:schemeClr val="bg1"/>
                </a:solidFill>
                <a:latin typeface="Calibri Light" pitchFamily="34" charset="0"/>
              </a:rPr>
              <a:t> a alternatívne pohony      – čo sa urobilo a čo treba urobiť, aby </a:t>
            </a:r>
          </a:p>
          <a:p>
            <a:r>
              <a:rPr lang="sk-SK" sz="4200" dirty="0">
                <a:solidFill>
                  <a:schemeClr val="bg1"/>
                </a:solidFill>
                <a:latin typeface="Calibri Light" pitchFamily="34" charset="0"/>
              </a:rPr>
              <a:t>sa zachytil trend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0" y="2246313"/>
            <a:ext cx="9194800" cy="45797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lnSpc>
                <a:spcPct val="135000"/>
              </a:lnSpc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Stratégia - Národná politika zavádzania infraštruktúry pre alternatívne palivá v podmienkach Slovenskej republiky – transpozícia + opatrenia</a:t>
            </a:r>
          </a:p>
          <a:p>
            <a:pPr marL="273050" indent="-273050">
              <a:lnSpc>
                <a:spcPct val="135000"/>
              </a:lnSpc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-	stimuláciu trhu s vozidlami na alternatívny pohon (len obmedzený rozsah, udržateľnosť projektu)</a:t>
            </a:r>
          </a:p>
          <a:p>
            <a:pPr marL="273050" indent="-273050">
              <a:lnSpc>
                <a:spcPct val="135000"/>
              </a:lnSpc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-	nevyužívajú sa aj ďalšie nástroje (daňové, samospráva...)</a:t>
            </a:r>
          </a:p>
          <a:p>
            <a:pPr marL="273050" indent="-273050">
              <a:lnSpc>
                <a:spcPct val="135000"/>
              </a:lnSpc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-	kontraproduktívne kroky v oblasti taxácie vozidiel – registračné poplatky</a:t>
            </a:r>
          </a:p>
          <a:p>
            <a:pPr marL="273050" indent="-273050">
              <a:lnSpc>
                <a:spcPct val="135000"/>
              </a:lnSpc>
              <a:tabLst>
                <a:tab pos="533400" algn="l"/>
              </a:tabLst>
            </a:pPr>
            <a:r>
              <a:rPr lang="sk-SK" sz="2400" dirty="0">
                <a:solidFill>
                  <a:srgbClr val="17375E"/>
                </a:solidFill>
                <a:latin typeface="Calibri Light" pitchFamily="34" charset="0"/>
              </a:rPr>
              <a:t>-	nejasný postup v oblasti podpory infraštruktúry (paralelný proces podpora rozvoja alternatívnych pohonov ale aj infraštruktúry – rovnováha)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16"/>
          <p:cNvSpPr/>
          <p:nvPr/>
        </p:nvSpPr>
        <p:spPr>
          <a:xfrm>
            <a:off x="-22225" y="153988"/>
            <a:ext cx="8050213" cy="1008062"/>
          </a:xfrm>
          <a:prstGeom prst="rect">
            <a:avLst/>
          </a:prstGeom>
          <a:solidFill>
            <a:srgbClr val="FE3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5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8100" y="280988"/>
            <a:ext cx="91567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dirty="0" smtClean="0">
                <a:solidFill>
                  <a:schemeClr val="bg1"/>
                </a:solidFill>
                <a:latin typeface="Calibri Light" panose="020F0302020204030204" pitchFamily="34" charset="0"/>
                <a:cs typeface="Arial" pitchFamily="34" charset="0"/>
              </a:rPr>
              <a:t>Zmeny v ZAP SR po VZ</a:t>
            </a:r>
            <a:endParaRPr lang="sk-SK" sz="4000" dirty="0">
              <a:solidFill>
                <a:schemeClr val="bg1"/>
              </a:solidFill>
              <a:latin typeface="Calibri Light" panose="020F0302020204030204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	</a:t>
            </a:r>
            <a:endParaRPr lang="sk-SK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8" name="Obrázo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5516563"/>
            <a:ext cx="11176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okTextu 10"/>
          <p:cNvSpPr txBox="1"/>
          <p:nvPr/>
        </p:nvSpPr>
        <p:spPr>
          <a:xfrm>
            <a:off x="0" y="1650280"/>
            <a:ext cx="91948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533400" algn="l"/>
              </a:tabLst>
            </a:pPr>
            <a:r>
              <a:rPr lang="sk-SK" sz="2400" i="1" dirty="0" smtClean="0">
                <a:solidFill>
                  <a:srgbClr val="17375E"/>
                </a:solidFill>
              </a:rPr>
              <a:t>Zmena v osobe výkonného viceprezidenta ZAP SR s gesciou </a:t>
            </a:r>
            <a:r>
              <a:rPr lang="pt-BR" sz="2400" i="1" dirty="0" smtClean="0">
                <a:solidFill>
                  <a:srgbClr val="17375E"/>
                </a:solidFill>
              </a:rPr>
              <a:t>vzdelávania</a:t>
            </a:r>
            <a:r>
              <a:rPr lang="pt-BR" sz="2400" i="1" dirty="0">
                <a:solidFill>
                  <a:srgbClr val="17375E"/>
                </a:solidFill>
              </a:rPr>
              <a:t>, pracovného práva a BOZP</a:t>
            </a:r>
            <a:r>
              <a:rPr lang="sk-SK" sz="2400" i="1" dirty="0" smtClean="0">
                <a:solidFill>
                  <a:srgbClr val="17375E"/>
                </a:solidFill>
              </a:rPr>
              <a:t>:</a:t>
            </a:r>
          </a:p>
          <a:p>
            <a:pPr>
              <a:tabLst>
                <a:tab pos="533400" algn="l"/>
              </a:tabLst>
            </a:pPr>
            <a:endParaRPr lang="sk-SK" sz="2400" dirty="0">
              <a:solidFill>
                <a:srgbClr val="17375E"/>
              </a:solidFill>
            </a:endParaRPr>
          </a:p>
          <a:p>
            <a:pPr>
              <a:tabLst>
                <a:tab pos="533400" algn="l"/>
              </a:tabLst>
            </a:pPr>
            <a:r>
              <a:rPr lang="sk-SK" sz="2400" dirty="0" smtClean="0">
                <a:solidFill>
                  <a:srgbClr val="17375E"/>
                </a:solidFill>
              </a:rPr>
              <a:t>Odstupujúci výkonný viceprezident:		Jaroslav Holeček (MTF STU)</a:t>
            </a:r>
          </a:p>
          <a:p>
            <a:pPr>
              <a:tabLst>
                <a:tab pos="533400" algn="l"/>
              </a:tabLst>
            </a:pPr>
            <a:endParaRPr lang="sk-SK" sz="2400" dirty="0">
              <a:solidFill>
                <a:srgbClr val="17375E"/>
              </a:solidFill>
            </a:endParaRPr>
          </a:p>
          <a:p>
            <a:pPr>
              <a:tabLst>
                <a:tab pos="533400" algn="l"/>
              </a:tabLst>
            </a:pPr>
            <a:r>
              <a:rPr lang="sk-SK" sz="2400" dirty="0" smtClean="0">
                <a:solidFill>
                  <a:srgbClr val="17375E"/>
                </a:solidFill>
              </a:rPr>
              <a:t>Nastupujúci výkonný viceprezident:		Alexander </a:t>
            </a:r>
            <a:r>
              <a:rPr lang="sk-SK" sz="2400" dirty="0" err="1" smtClean="0">
                <a:solidFill>
                  <a:srgbClr val="17375E"/>
                </a:solidFill>
              </a:rPr>
              <a:t>Matušek</a:t>
            </a:r>
            <a:r>
              <a:rPr lang="sk-SK" sz="2400" dirty="0" smtClean="0">
                <a:solidFill>
                  <a:srgbClr val="17375E"/>
                </a:solidFill>
              </a:rPr>
              <a:t> (VW)</a:t>
            </a:r>
          </a:p>
          <a:p>
            <a:pPr>
              <a:tabLst>
                <a:tab pos="533400" algn="l"/>
              </a:tabLst>
            </a:pPr>
            <a:endParaRPr lang="sk-SK" sz="2400" dirty="0" smtClean="0">
              <a:solidFill>
                <a:srgbClr val="17375E"/>
              </a:solidFill>
            </a:endParaRPr>
          </a:p>
          <a:p>
            <a:pPr>
              <a:tabLst>
                <a:tab pos="533400" algn="l"/>
              </a:tabLst>
            </a:pPr>
            <a:r>
              <a:rPr lang="sk-SK" sz="2400" dirty="0" smtClean="0">
                <a:solidFill>
                  <a:srgbClr val="17375E"/>
                </a:solidFill>
              </a:rPr>
              <a:t>Nastupujúci viceprezident s gesciou </a:t>
            </a:r>
          </a:p>
          <a:p>
            <a:pPr>
              <a:tabLst>
                <a:tab pos="533400" algn="l"/>
              </a:tabLst>
            </a:pPr>
            <a:r>
              <a:rPr lang="sk-SK" sz="2400" dirty="0" smtClean="0">
                <a:solidFill>
                  <a:srgbClr val="17375E"/>
                </a:solidFill>
              </a:rPr>
              <a:t>oblasti </a:t>
            </a:r>
            <a:r>
              <a:rPr lang="pt-BR" sz="2400" dirty="0">
                <a:solidFill>
                  <a:srgbClr val="17375E"/>
                </a:solidFill>
              </a:rPr>
              <a:t>vzdelávania, pracovného </a:t>
            </a:r>
            <a:endParaRPr lang="sk-SK" sz="2400" dirty="0" smtClean="0">
              <a:solidFill>
                <a:srgbClr val="17375E"/>
              </a:solidFill>
            </a:endParaRPr>
          </a:p>
          <a:p>
            <a:pPr>
              <a:tabLst>
                <a:tab pos="533400" algn="l"/>
              </a:tabLst>
            </a:pPr>
            <a:r>
              <a:rPr lang="pt-BR" sz="2400" dirty="0" smtClean="0">
                <a:solidFill>
                  <a:srgbClr val="17375E"/>
                </a:solidFill>
              </a:rPr>
              <a:t>práva </a:t>
            </a:r>
            <a:r>
              <a:rPr lang="pt-BR" sz="2400" dirty="0">
                <a:solidFill>
                  <a:srgbClr val="17375E"/>
                </a:solidFill>
              </a:rPr>
              <a:t>a </a:t>
            </a:r>
            <a:r>
              <a:rPr lang="pt-BR" sz="2400" dirty="0" smtClean="0">
                <a:solidFill>
                  <a:srgbClr val="17375E"/>
                </a:solidFill>
              </a:rPr>
              <a:t>BOZP</a:t>
            </a:r>
            <a:r>
              <a:rPr lang="sk-SK" sz="2400" dirty="0" smtClean="0">
                <a:solidFill>
                  <a:srgbClr val="17375E"/>
                </a:solidFill>
              </a:rPr>
              <a:t>:					Július Hron (CPA SR)</a:t>
            </a:r>
          </a:p>
          <a:p>
            <a:pPr>
              <a:tabLst>
                <a:tab pos="533400" algn="l"/>
              </a:tabLst>
            </a:pPr>
            <a:endParaRPr lang="sk-SK" sz="2400" dirty="0">
              <a:solidFill>
                <a:srgbClr val="17375E"/>
              </a:solidFill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/>
          <a:srcRect l="2489" t="9880" r="38542" b="20001"/>
          <a:stretch>
            <a:fillRect/>
          </a:stretch>
        </p:blipFill>
        <p:spPr bwMode="auto">
          <a:xfrm>
            <a:off x="-1588" y="-9525"/>
            <a:ext cx="7189788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Obrázo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1813" y="549275"/>
            <a:ext cx="18732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ĺžnik 1"/>
          <p:cNvSpPr/>
          <p:nvPr/>
        </p:nvSpPr>
        <p:spPr>
          <a:xfrm>
            <a:off x="5148263" y="4437063"/>
            <a:ext cx="129540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5472113" y="4833938"/>
            <a:ext cx="3671887" cy="21240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Ďakujem Vám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za pozornosť!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4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	</a:t>
            </a:r>
            <a:endParaRPr lang="sk-SK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4"/>
          <a:srcRect l="4584" t="15186" r="12708" b="13889"/>
          <a:stretch>
            <a:fillRect/>
          </a:stretch>
        </p:blipFill>
        <p:spPr bwMode="auto">
          <a:xfrm>
            <a:off x="179388" y="4652963"/>
            <a:ext cx="457041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16"/>
          <p:cNvSpPr/>
          <p:nvPr/>
        </p:nvSpPr>
        <p:spPr>
          <a:xfrm>
            <a:off x="-22225" y="153988"/>
            <a:ext cx="8050213" cy="1008062"/>
          </a:xfrm>
          <a:prstGeom prst="rect">
            <a:avLst/>
          </a:prstGeom>
          <a:solidFill>
            <a:srgbClr val="FE3F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5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pic>
        <p:nvPicPr>
          <p:cNvPr id="41986" name="Picture 10" descr="http://cdn.slashgear.com/wp-content/uploads/2015/02/peugeot-208-2015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2503488"/>
            <a:ext cx="33083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38100" y="280988"/>
            <a:ext cx="91567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dirty="0">
                <a:solidFill>
                  <a:schemeClr val="bg1"/>
                </a:solidFill>
                <a:latin typeface="Calibri Light" panose="020F0302020204030204" pitchFamily="34" charset="0"/>
                <a:cs typeface="Arial" pitchFamily="34" charset="0"/>
              </a:rPr>
              <a:t>Finálne výsledky AP SR za rok 2016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	</a:t>
            </a:r>
            <a:endParaRPr lang="sk-SK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8" name="Obrázo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5516563"/>
            <a:ext cx="11176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" descr="https://photos-2.carwow.co.uk/blog/1600/Discovery_Fron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9300" y="2982913"/>
            <a:ext cx="349885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Obrázok 2"/>
          <p:cNvPicPr>
            <a:picLocks noChangeAspect="1"/>
          </p:cNvPicPr>
          <p:nvPr/>
        </p:nvPicPr>
        <p:blipFill>
          <a:blip r:embed="rId5">
            <a:clrChange>
              <a:clrFrom>
                <a:srgbClr val="FEAEC9"/>
              </a:clrFrom>
              <a:clrTo>
                <a:srgbClr val="FEAEC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2349500"/>
            <a:ext cx="39290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8" descr="http://image.intellichoice.com/f/64229602/volkswag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5025" y="2843213"/>
            <a:ext cx="2336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154061" y="5085184"/>
            <a:ext cx="91567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dirty="0" smtClean="0">
                <a:latin typeface="Calibri Light" panose="020F0302020204030204" pitchFamily="34" charset="0"/>
                <a:cs typeface="Arial" pitchFamily="34" charset="0"/>
              </a:rPr>
              <a:t>+ viac ako 300 dodávateľov</a:t>
            </a:r>
            <a:endParaRPr lang="sk-SK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BlokTextu 3"/>
          <p:cNvSpPr txBox="1">
            <a:spLocks noChangeArrowheads="1"/>
          </p:cNvSpPr>
          <p:nvPr/>
        </p:nvSpPr>
        <p:spPr bwMode="auto">
          <a:xfrm>
            <a:off x="38100" y="280988"/>
            <a:ext cx="91567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200">
                <a:solidFill>
                  <a:srgbClr val="1E1C11"/>
                </a:solidFill>
                <a:latin typeface="Calibri Light" pitchFamily="34" charset="0"/>
              </a:rPr>
              <a:t>Automobilová výroba na Slovensku</a:t>
            </a:r>
            <a:endParaRPr lang="en-US" sz="4200">
              <a:solidFill>
                <a:srgbClr val="1E1C11"/>
              </a:solidFill>
              <a:latin typeface="Calibri Light" pitchFamily="34" charset="0"/>
            </a:endParaRPr>
          </a:p>
        </p:txBody>
      </p:sp>
      <p:graphicFrame>
        <p:nvGraphicFramePr>
          <p:cNvPr id="43010" name="Objekt 2"/>
          <p:cNvGraphicFramePr>
            <a:graphicFrameLocks noGrp="1"/>
          </p:cNvGraphicFramePr>
          <p:nvPr/>
        </p:nvGraphicFramePr>
        <p:xfrm>
          <a:off x="169863" y="558800"/>
          <a:ext cx="8804275" cy="600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r:id="rId3" imgW="8803387" imgH="6005080" progId="Excel.Chart.8">
                  <p:embed/>
                </p:oleObj>
              </mc:Choice>
              <mc:Fallback>
                <p:oleObj r:id="rId3" imgW="8803387" imgH="6005080" progId="Excel.Chart.8">
                  <p:embed/>
                  <p:pic>
                    <p:nvPicPr>
                      <p:cNvPr id="0" name="Objek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558800"/>
                        <a:ext cx="8804275" cy="600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1" name="Obrázok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9138" y="128588"/>
            <a:ext cx="6381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BlokTextu 8"/>
          <p:cNvSpPr txBox="1">
            <a:spLocks noChangeArrowheads="1"/>
          </p:cNvSpPr>
          <p:nvPr/>
        </p:nvSpPr>
        <p:spPr bwMode="auto">
          <a:xfrm>
            <a:off x="8121650" y="6584950"/>
            <a:ext cx="1022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000" b="1">
                <a:solidFill>
                  <a:srgbClr val="17375E"/>
                </a:solidFill>
              </a:rPr>
              <a:t>Source: ZAP SR</a:t>
            </a:r>
          </a:p>
        </p:txBody>
      </p:sp>
      <p:sp>
        <p:nvSpPr>
          <p:cNvPr id="43013" name="BlokTextu 10"/>
          <p:cNvSpPr txBox="1">
            <a:spLocks noChangeArrowheads="1"/>
          </p:cNvSpPr>
          <p:nvPr/>
        </p:nvSpPr>
        <p:spPr bwMode="auto">
          <a:xfrm>
            <a:off x="7939088" y="6035675"/>
            <a:ext cx="638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sk-SK" sz="1000" b="1">
                <a:solidFill>
                  <a:srgbClr val="FF6600"/>
                </a:solidFill>
              </a:rPr>
              <a:t>ESTIMATED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1171575" y="2344738"/>
            <a:ext cx="7673975" cy="2854325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ln w="190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graphicFrame>
        <p:nvGraphicFramePr>
          <p:cNvPr id="71683" name="Graf 2"/>
          <p:cNvGraphicFramePr>
            <a:graphicFrameLocks/>
          </p:cNvGraphicFramePr>
          <p:nvPr/>
        </p:nvGraphicFramePr>
        <p:xfrm>
          <a:off x="80963" y="2135188"/>
          <a:ext cx="8815387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0" r:id="rId3" imgW="8815580" imgH="4170025" progId="Excel.Chart.8">
                  <p:embed/>
                </p:oleObj>
              </mc:Choice>
              <mc:Fallback>
                <p:oleObj r:id="rId3" imgW="8815580" imgH="4170025" progId="Excel.Chart.8">
                  <p:embed/>
                  <p:pic>
                    <p:nvPicPr>
                      <p:cNvPr id="0" name="Graf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2135188"/>
                        <a:ext cx="8815387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lokTextu 3"/>
          <p:cNvSpPr txBox="1"/>
          <p:nvPr/>
        </p:nvSpPr>
        <p:spPr>
          <a:xfrm>
            <a:off x="38100" y="280988"/>
            <a:ext cx="9156700" cy="661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7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Výroba vozidiel v roku 2016 per </a:t>
            </a:r>
            <a:r>
              <a:rPr lang="sk-SK" sz="3700" dirty="0" err="1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capita</a:t>
            </a:r>
            <a:endParaRPr lang="sk-SK" sz="3700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pic>
        <p:nvPicPr>
          <p:cNvPr id="71685" name="Obrázok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9138" y="128588"/>
            <a:ext cx="6381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6227763" y="6584950"/>
            <a:ext cx="278447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Zdroj: ACEA ZA ROK 2015,  ZAP SR ZA ROK 2016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7537450" y="2387600"/>
            <a:ext cx="1296988" cy="917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3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Ú D A J E    Z A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3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 O K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2015</a:t>
            </a:r>
          </a:p>
        </p:txBody>
      </p:sp>
      <p:sp>
        <p:nvSpPr>
          <p:cNvPr id="15" name="Obdĺžnik 14"/>
          <p:cNvSpPr/>
          <p:nvPr/>
        </p:nvSpPr>
        <p:spPr>
          <a:xfrm>
            <a:off x="874713" y="2997200"/>
            <a:ext cx="168275" cy="22050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8" name="Obdĺžnik 17"/>
          <p:cNvSpPr/>
          <p:nvPr/>
        </p:nvSpPr>
        <p:spPr>
          <a:xfrm>
            <a:off x="5003800" y="1125538"/>
            <a:ext cx="5119688" cy="796925"/>
          </a:xfrm>
          <a:prstGeom prst="rect">
            <a:avLst/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19" name="BlokTextu 9"/>
          <p:cNvSpPr txBox="1">
            <a:spLocks noChangeArrowheads="1"/>
          </p:cNvSpPr>
          <p:nvPr/>
        </p:nvSpPr>
        <p:spPr bwMode="auto">
          <a:xfrm>
            <a:off x="5048250" y="1198563"/>
            <a:ext cx="1119188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sk-SK" sz="3600" b="1" dirty="0" smtClean="0">
                <a:solidFill>
                  <a:srgbClr val="FF0038"/>
                </a:solidFill>
                <a:latin typeface="Calibri Light" panose="020F0302020204030204" pitchFamily="34" charset="0"/>
              </a:rPr>
              <a:t>192</a:t>
            </a:r>
            <a:endParaRPr lang="en-US" sz="3600" b="1" cap="all" dirty="0">
              <a:solidFill>
                <a:srgbClr val="FF0038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BlokTextu 9"/>
          <p:cNvSpPr txBox="1">
            <a:spLocks noChangeArrowheads="1"/>
          </p:cNvSpPr>
          <p:nvPr/>
        </p:nvSpPr>
        <p:spPr bwMode="auto">
          <a:xfrm>
            <a:off x="6026150" y="1169988"/>
            <a:ext cx="4608513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sk-SK" sz="2000" cap="all" dirty="0" smtClean="0">
                <a:latin typeface="Calibri Light" panose="020F0302020204030204" pitchFamily="34" charset="0"/>
              </a:rPr>
              <a:t>automobilov </a:t>
            </a:r>
            <a:r>
              <a:rPr lang="sk-SK" sz="2000" cap="all" dirty="0">
                <a:latin typeface="Calibri Light" panose="020F0302020204030204" pitchFamily="34" charset="0"/>
              </a:rPr>
              <a:t>/ 1000 </a:t>
            </a:r>
            <a:endParaRPr lang="sk-SK" sz="2000" cap="all" dirty="0" smtClean="0">
              <a:latin typeface="Calibri Light" panose="020F0302020204030204" pitchFamily="34" charset="0"/>
            </a:endParaRPr>
          </a:p>
          <a:p>
            <a:pPr eaLnBrk="1" hangingPunct="1">
              <a:defRPr/>
            </a:pPr>
            <a:r>
              <a:rPr lang="sk-SK" sz="2000" cap="all" dirty="0" smtClean="0">
                <a:latin typeface="Calibri Light" panose="020F0302020204030204" pitchFamily="34" charset="0"/>
              </a:rPr>
              <a:t>obyvateľov v roku 2016</a:t>
            </a:r>
            <a:endParaRPr lang="en-US" sz="2000" b="1" cap="all" dirty="0">
              <a:latin typeface="Calibri Light" panose="020F0302020204030204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 rot="16200000">
            <a:off x="-481013" y="3651251"/>
            <a:ext cx="287972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1500" b="1" dirty="0">
                <a:solidFill>
                  <a:schemeClr val="bg1"/>
                </a:solidFill>
                <a:latin typeface="+mn-lt"/>
                <a:cs typeface="+mn-cs"/>
              </a:rPr>
              <a:t>D Á T A   ZA   R O K   2 0 1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BlokTextu 3"/>
          <p:cNvSpPr txBox="1">
            <a:spLocks noChangeArrowheads="1"/>
          </p:cNvSpPr>
          <p:nvPr/>
        </p:nvSpPr>
        <p:spPr bwMode="auto">
          <a:xfrm>
            <a:off x="38100" y="280988"/>
            <a:ext cx="91567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200">
                <a:solidFill>
                  <a:srgbClr val="1E1C11"/>
                </a:solidFill>
                <a:latin typeface="Calibri Light" pitchFamily="34" charset="0"/>
              </a:rPr>
              <a:t>Automobilová výroba na Slovensku</a:t>
            </a:r>
            <a:endParaRPr lang="en-US" sz="4200">
              <a:solidFill>
                <a:srgbClr val="1E1C11"/>
              </a:solidFill>
              <a:latin typeface="Calibri Light" pitchFamily="34" charset="0"/>
            </a:endParaRPr>
          </a:p>
        </p:txBody>
      </p:sp>
      <p:pic>
        <p:nvPicPr>
          <p:cNvPr id="19458" name="Obrázo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9138" y="128588"/>
            <a:ext cx="6381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9" name="Graf 1"/>
          <p:cNvGraphicFramePr>
            <a:graphicFrameLocks/>
          </p:cNvGraphicFramePr>
          <p:nvPr/>
        </p:nvGraphicFramePr>
        <p:xfrm>
          <a:off x="-12700" y="1346200"/>
          <a:ext cx="7138988" cy="537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2" r:id="rId4" imgW="7139035" imgH="5371041" progId="Excel.Chart.8">
                  <p:embed/>
                </p:oleObj>
              </mc:Choice>
              <mc:Fallback>
                <p:oleObj r:id="rId4" imgW="7139035" imgH="537104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1346200"/>
                        <a:ext cx="7138988" cy="537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lokTextu 12"/>
          <p:cNvSpPr txBox="1"/>
          <p:nvPr/>
        </p:nvSpPr>
        <p:spPr>
          <a:xfrm>
            <a:off x="38100" y="1033463"/>
            <a:ext cx="91567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2800" b="1" dirty="0">
                <a:solidFill>
                  <a:srgbClr val="C00000"/>
                </a:solidFill>
                <a:latin typeface="Calibri Light" panose="020F0302020204030204" pitchFamily="34" charset="0"/>
              </a:rPr>
              <a:t>V apríli 2017 sa vyrába desaťmiliónte </a:t>
            </a:r>
            <a:r>
              <a:rPr lang="sk-SK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slovenské auto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6533468" y="1942710"/>
            <a:ext cx="43204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5400" b="1" dirty="0">
                <a:solidFill>
                  <a:srgbClr val="FF0000"/>
                </a:solidFill>
                <a:effectLst>
                  <a:glow rad="50800">
                    <a:schemeClr val="bg1">
                      <a:alpha val="67000"/>
                    </a:schemeClr>
                  </a:glow>
                </a:effectLst>
                <a:latin typeface="Calibri Light" panose="020F0302020204030204" pitchFamily="34" charset="0"/>
              </a:rPr>
              <a:t>*</a:t>
            </a:r>
            <a:endParaRPr lang="en-US" sz="5400" b="1" dirty="0">
              <a:solidFill>
                <a:srgbClr val="FF0000"/>
              </a:solidFill>
              <a:effectLst>
                <a:glow rad="50800">
                  <a:schemeClr val="bg1">
                    <a:alpha val="67000"/>
                  </a:schemeClr>
                </a:glow>
              </a:effectLst>
              <a:latin typeface="Calibri Light" panose="020F0302020204030204" pitchFamily="34" charset="0"/>
            </a:endParaRPr>
          </a:p>
        </p:txBody>
      </p:sp>
      <p:sp>
        <p:nvSpPr>
          <p:cNvPr id="19462" name="BlokTextu 7"/>
          <p:cNvSpPr txBox="1">
            <a:spLocks noChangeArrowheads="1"/>
          </p:cNvSpPr>
          <p:nvPr/>
        </p:nvSpPr>
        <p:spPr bwMode="auto">
          <a:xfrm>
            <a:off x="7019925" y="2001838"/>
            <a:ext cx="22574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800" b="1">
                <a:solidFill>
                  <a:srgbClr val="FF0000"/>
                </a:solidFill>
                <a:latin typeface="Calibri Light" pitchFamily="34" charset="0"/>
              </a:rPr>
              <a:t>10 000 000   </a:t>
            </a:r>
          </a:p>
          <a:p>
            <a:r>
              <a:rPr lang="sk-SK" sz="2800" b="1">
                <a:solidFill>
                  <a:srgbClr val="FF0000"/>
                </a:solidFill>
                <a:latin typeface="Calibri Light" pitchFamily="34" charset="0"/>
              </a:rPr>
              <a:t>    </a:t>
            </a:r>
            <a:r>
              <a:rPr lang="sk-SK" b="1">
                <a:solidFill>
                  <a:srgbClr val="FF0000"/>
                </a:solidFill>
                <a:latin typeface="Calibri Light" pitchFamily="34" charset="0"/>
              </a:rPr>
              <a:t>(apríl 2017)</a:t>
            </a:r>
            <a:endParaRPr lang="en-US" b="1">
              <a:solidFill>
                <a:srgbClr val="FF0000"/>
              </a:solidFill>
              <a:latin typeface="Calibri Light" pitchFamily="34" charset="0"/>
            </a:endParaRPr>
          </a:p>
        </p:txBody>
      </p:sp>
      <p:sp>
        <p:nvSpPr>
          <p:cNvPr id="10" name="BlokTextu 7"/>
          <p:cNvSpPr txBox="1"/>
          <p:nvPr/>
        </p:nvSpPr>
        <p:spPr>
          <a:xfrm>
            <a:off x="66675" y="2003425"/>
            <a:ext cx="2255838" cy="3397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10 000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000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BlokTextu 7"/>
          <p:cNvSpPr txBox="1"/>
          <p:nvPr/>
        </p:nvSpPr>
        <p:spPr>
          <a:xfrm>
            <a:off x="66675" y="2786063"/>
            <a:ext cx="2255838" cy="3397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8 000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000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BlokTextu 7"/>
          <p:cNvSpPr txBox="1"/>
          <p:nvPr/>
        </p:nvSpPr>
        <p:spPr>
          <a:xfrm>
            <a:off x="79375" y="3557588"/>
            <a:ext cx="2255838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6 000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000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BlokTextu 7"/>
          <p:cNvSpPr txBox="1"/>
          <p:nvPr/>
        </p:nvSpPr>
        <p:spPr>
          <a:xfrm>
            <a:off x="66675" y="4335463"/>
            <a:ext cx="2255838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sz="1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4</a:t>
            </a: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000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000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BlokTextu 7"/>
          <p:cNvSpPr txBox="1"/>
          <p:nvPr/>
        </p:nvSpPr>
        <p:spPr>
          <a:xfrm>
            <a:off x="38100" y="5113338"/>
            <a:ext cx="2255838" cy="3381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2 000 </a:t>
            </a:r>
            <a:r>
              <a:rPr lang="sk-SK" sz="16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000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8100" y="280988"/>
            <a:ext cx="9156700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7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Trend registrácie nových vozidiel ´13 -´17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7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(M1)</a:t>
            </a:r>
            <a:endParaRPr lang="sk-SK" sz="3700" dirty="0">
              <a:solidFill>
                <a:schemeClr val="bg2">
                  <a:lumMod val="1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25602" name="Obrázo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9138" y="128588"/>
            <a:ext cx="6381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8027988" y="6584950"/>
            <a:ext cx="9842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Zdroj: ZAP SR</a:t>
            </a:r>
          </a:p>
        </p:txBody>
      </p:sp>
      <p:graphicFrame>
        <p:nvGraphicFramePr>
          <p:cNvPr id="25604" name="Graf 6"/>
          <p:cNvGraphicFramePr>
            <a:graphicFrameLocks/>
          </p:cNvGraphicFramePr>
          <p:nvPr/>
        </p:nvGraphicFramePr>
        <p:xfrm>
          <a:off x="128588" y="1722438"/>
          <a:ext cx="8899525" cy="454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6" r:id="rId4" imgW="8900931" imgH="4548010" progId="Excel.Chart.8">
                  <p:embed/>
                </p:oleObj>
              </mc:Choice>
              <mc:Fallback>
                <p:oleObj r:id="rId4" imgW="8900931" imgH="454801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722438"/>
                        <a:ext cx="8899525" cy="454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6989763" y="3797300"/>
            <a:ext cx="12128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Nárast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o 13,9%</a:t>
            </a:r>
          </a:p>
        </p:txBody>
      </p:sp>
    </p:spTree>
    <p:extLst>
      <p:ext uri="{BB962C8B-B14F-4D97-AF65-F5344CB8AC3E}">
        <p14:creationId xmlns:p14="http://schemas.microsoft.com/office/powerpoint/2010/main" val="17227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026150" y="1125538"/>
            <a:ext cx="4097338" cy="796925"/>
          </a:xfrm>
          <a:prstGeom prst="rect">
            <a:avLst/>
          </a:prstGeom>
          <a:solidFill>
            <a:srgbClr val="EAEAE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38100" y="280988"/>
            <a:ext cx="9156700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7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Registrácie nových automobilov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7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(M1)</a:t>
            </a:r>
          </a:p>
        </p:txBody>
      </p:sp>
      <p:pic>
        <p:nvPicPr>
          <p:cNvPr id="24579" name="Obrázo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9138" y="128588"/>
            <a:ext cx="6381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lokTextu 8"/>
          <p:cNvSpPr txBox="1"/>
          <p:nvPr/>
        </p:nvSpPr>
        <p:spPr>
          <a:xfrm>
            <a:off x="8027988" y="6584950"/>
            <a:ext cx="9842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Zdroj: ZAP SR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6019800" y="1147763"/>
            <a:ext cx="3232150" cy="985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873375" algn="r"/>
              </a:tabLst>
              <a:defRPr/>
            </a:pPr>
            <a:r>
              <a:rPr lang="sk-SK" sz="2000" dirty="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2016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/ </a:t>
            </a:r>
            <a:r>
              <a:rPr lang="sk-SK" sz="2000" dirty="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2015: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	</a:t>
            </a:r>
            <a:r>
              <a:rPr lang="sk-SK" sz="2000" dirty="0" smtClean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13,08%</a:t>
            </a:r>
            <a:endParaRPr lang="sk-SK" sz="2000" dirty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873375" algn="r"/>
              </a:tabLst>
              <a:defRPr/>
            </a:pPr>
            <a:r>
              <a:rPr lang="sk-SK" sz="20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1.Q ´</a:t>
            </a:r>
            <a:r>
              <a:rPr lang="sk-SK" sz="2000" dirty="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17 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/ 1.Q ´</a:t>
            </a:r>
            <a:r>
              <a:rPr lang="sk-SK" sz="2000" dirty="0" smtClean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16:</a:t>
            </a:r>
            <a:r>
              <a:rPr lang="sk-SK" sz="2000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  <a:cs typeface="Arial" pitchFamily="34" charset="0"/>
              </a:rPr>
              <a:t>	</a:t>
            </a:r>
            <a:r>
              <a:rPr lang="sk-SK" sz="2000" dirty="0" smtClean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13,94%</a:t>
            </a:r>
            <a:endParaRPr lang="sk-SK" sz="2000" dirty="0">
              <a:solidFill>
                <a:schemeClr val="bg2">
                  <a:lumMod val="10000"/>
                </a:schemeClr>
              </a:solidFill>
              <a:cs typeface="Arial" pitchFamily="34" charset="0"/>
            </a:endParaRPr>
          </a:p>
          <a:p>
            <a:pPr>
              <a:defRPr/>
            </a:pPr>
            <a:endParaRPr lang="sk-SK" dirty="0"/>
          </a:p>
        </p:txBody>
      </p:sp>
      <p:graphicFrame>
        <p:nvGraphicFramePr>
          <p:cNvPr id="14" name="Chart 3"/>
          <p:cNvGraphicFramePr>
            <a:graphicFrameLocks/>
          </p:cNvGraphicFramePr>
          <p:nvPr/>
        </p:nvGraphicFramePr>
        <p:xfrm>
          <a:off x="323528" y="1524000"/>
          <a:ext cx="9144000" cy="560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81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8"/>
          <p:cNvSpPr/>
          <p:nvPr/>
        </p:nvSpPr>
        <p:spPr>
          <a:xfrm>
            <a:off x="-33338" y="153988"/>
            <a:ext cx="8782051" cy="1008062"/>
          </a:xfrm>
          <a:prstGeom prst="rect">
            <a:avLst/>
          </a:prstGeom>
          <a:solidFill>
            <a:srgbClr val="2AC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500" spc="-1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8100" y="280988"/>
            <a:ext cx="91567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4000" dirty="0">
                <a:solidFill>
                  <a:schemeClr val="bg1"/>
                </a:solidFill>
                <a:latin typeface="Calibri Light" panose="020F0302020204030204" pitchFamily="34" charset="0"/>
                <a:cs typeface="Arial" pitchFamily="34" charset="0"/>
              </a:rPr>
              <a:t> Registrácie vozidiel podľa paliva</a:t>
            </a:r>
            <a:endParaRPr lang="sk-SK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107950" y="1916113"/>
          <a:ext cx="8928991" cy="4320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5779"/>
                <a:gridCol w="1817562"/>
                <a:gridCol w="1676392"/>
                <a:gridCol w="1764622"/>
                <a:gridCol w="1464636"/>
              </a:tblGrid>
              <a:tr h="33593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Year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1.-3.2016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1.-3.2017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3593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Fuel Type 2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486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CNG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43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18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6486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DIESEL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35354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37044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9080</a:t>
                      </a:r>
                      <a:endParaRPr lang="en-GB" sz="2000" b="0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9513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6486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DIESEL + ELECTRIC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GB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6486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ELECTRIC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52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59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27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486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HYBRID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114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253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35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82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86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PETROL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41463</a:t>
                      </a:r>
                      <a:endParaRPr lang="en-GB" sz="2000" b="0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50206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10757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12758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86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PETROL + CNG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112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88</a:t>
                      </a:r>
                      <a:endParaRPr lang="en-GB" sz="2000" b="0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38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86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PETROL + ELECTRIC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16</a:t>
                      </a:r>
                      <a:endParaRPr lang="en-GB" sz="2000" b="0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106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244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86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PETROL + LPG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836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360</a:t>
                      </a:r>
                      <a:endParaRPr lang="en-GB" sz="2000" b="0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73</a:t>
                      </a:r>
                      <a:endParaRPr lang="en-GB" sz="2000" b="0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170</a:t>
                      </a:r>
                      <a:endParaRPr lang="en-GB" sz="20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4861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77957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88163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+mn-lt"/>
                        </a:rPr>
                        <a:t>20023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  <a:latin typeface="+mn-lt"/>
                        </a:rPr>
                        <a:t>22814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4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6675</TotalTime>
  <Words>749</Words>
  <Application>Microsoft Office PowerPoint</Application>
  <PresentationFormat>Prezentácia na obrazovke (4:3)</PresentationFormat>
  <Paragraphs>234</Paragraphs>
  <Slides>22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6" baseType="lpstr">
      <vt:lpstr>Motív Office</vt:lpstr>
      <vt:lpstr>1_Motív Office</vt:lpstr>
      <vt:lpstr>3_Motív Office</vt:lpstr>
      <vt:lpstr>Graf programu Microsoft Excel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Marusak</dc:creator>
  <cp:lastModifiedBy>Anna Palfiová</cp:lastModifiedBy>
  <cp:revision>547</cp:revision>
  <cp:lastPrinted>2016-04-18T16:34:40Z</cp:lastPrinted>
  <dcterms:created xsi:type="dcterms:W3CDTF">2013-02-25T07:37:00Z</dcterms:created>
  <dcterms:modified xsi:type="dcterms:W3CDTF">2017-04-26T15:43:51Z</dcterms:modified>
</cp:coreProperties>
</file>